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3"/>
  </p:notesMasterIdLst>
  <p:handoutMasterIdLst>
    <p:handoutMasterId r:id="rId54"/>
  </p:handoutMasterIdLst>
  <p:sldIdLst>
    <p:sldId id="256" r:id="rId2"/>
    <p:sldId id="355" r:id="rId3"/>
    <p:sldId id="408" r:id="rId4"/>
    <p:sldId id="358" r:id="rId5"/>
    <p:sldId id="258" r:id="rId6"/>
    <p:sldId id="346" r:id="rId7"/>
    <p:sldId id="409" r:id="rId8"/>
    <p:sldId id="345" r:id="rId9"/>
    <p:sldId id="351" r:id="rId10"/>
    <p:sldId id="353" r:id="rId11"/>
    <p:sldId id="449" r:id="rId12"/>
    <p:sldId id="448" r:id="rId13"/>
    <p:sldId id="451" r:id="rId14"/>
    <p:sldId id="430" r:id="rId15"/>
    <p:sldId id="433" r:id="rId16"/>
    <p:sldId id="434" r:id="rId17"/>
    <p:sldId id="436" r:id="rId18"/>
    <p:sldId id="438" r:id="rId19"/>
    <p:sldId id="439" r:id="rId20"/>
    <p:sldId id="450" r:id="rId21"/>
    <p:sldId id="447" r:id="rId22"/>
    <p:sldId id="445" r:id="rId23"/>
    <p:sldId id="440" r:id="rId24"/>
    <p:sldId id="441" r:id="rId25"/>
    <p:sldId id="442" r:id="rId26"/>
    <p:sldId id="360" r:id="rId27"/>
    <p:sldId id="381" r:id="rId28"/>
    <p:sldId id="382" r:id="rId29"/>
    <p:sldId id="362" r:id="rId30"/>
    <p:sldId id="365" r:id="rId31"/>
    <p:sldId id="428" r:id="rId32"/>
    <p:sldId id="443" r:id="rId33"/>
    <p:sldId id="383" r:id="rId34"/>
    <p:sldId id="387" r:id="rId35"/>
    <p:sldId id="389" r:id="rId36"/>
    <p:sldId id="392" r:id="rId37"/>
    <p:sldId id="410" r:id="rId38"/>
    <p:sldId id="393" r:id="rId39"/>
    <p:sldId id="372" r:id="rId40"/>
    <p:sldId id="455" r:id="rId41"/>
    <p:sldId id="456" r:id="rId42"/>
    <p:sldId id="457" r:id="rId43"/>
    <p:sldId id="469" r:id="rId44"/>
    <p:sldId id="458" r:id="rId45"/>
    <p:sldId id="471" r:id="rId46"/>
    <p:sldId id="472" r:id="rId47"/>
    <p:sldId id="470" r:id="rId48"/>
    <p:sldId id="462" r:id="rId49"/>
    <p:sldId id="463" r:id="rId50"/>
    <p:sldId id="473" r:id="rId51"/>
    <p:sldId id="453" r:id="rId52"/>
  </p:sldIdLst>
  <p:sldSz cx="9144000" cy="6858000" type="screen4x3"/>
  <p:notesSz cx="6858000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57" autoAdjust="0"/>
    <p:restoredTop sz="88272" autoAdjust="0"/>
  </p:normalViewPr>
  <p:slideViewPr>
    <p:cSldViewPr>
      <p:cViewPr varScale="1">
        <p:scale>
          <a:sx n="59" d="100"/>
          <a:sy n="59" d="100"/>
        </p:scale>
        <p:origin x="1624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2F545-B4AA-457E-B3BC-4DE1CCD8BBE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5BD37C-F691-4BA5-B181-D2065E319F18}">
      <dgm:prSet custT="1"/>
      <dgm:spPr>
        <a:solidFill>
          <a:srgbClr val="92D050"/>
        </a:solidFill>
      </dgm:spPr>
      <dgm:t>
        <a:bodyPr lIns="731520" tIns="54864" rIns="54864" bIns="54864" anchor="ctr"/>
        <a:lstStyle/>
        <a:p>
          <a:pPr algn="l">
            <a:lnSpc>
              <a:spcPct val="100000"/>
            </a:lnSpc>
            <a:spcAft>
              <a:spcPts val="600"/>
            </a:spcAft>
          </a:pPr>
          <a:r>
            <a:rPr lang="en-US" sz="2000" b="1" dirty="0">
              <a:solidFill>
                <a:schemeClr val="tx1"/>
              </a:solidFill>
            </a:rPr>
            <a:t>Education &amp; Training: </a:t>
          </a:r>
          <a:r>
            <a:rPr lang="en-US" sz="1400" b="0" dirty="0">
              <a:solidFill>
                <a:schemeClr val="tx1"/>
              </a:solidFill>
            </a:rPr>
            <a:t>Develop and coordinate national MS education and training programs for VA health care providers, patients, and caregivers.</a:t>
          </a:r>
        </a:p>
      </dgm:t>
    </dgm:pt>
    <dgm:pt modelId="{7BCDC08A-D9AD-4ECE-A5FB-40C86C7CE837}" type="parTrans" cxnId="{8EDD1F4E-3C75-458F-9F41-51D7701920C6}">
      <dgm:prSet/>
      <dgm:spPr/>
      <dgm:t>
        <a:bodyPr/>
        <a:lstStyle/>
        <a:p>
          <a:endParaRPr lang="en-US"/>
        </a:p>
      </dgm:t>
    </dgm:pt>
    <dgm:pt modelId="{3F8840F9-7835-4D33-9BB9-5FFC2C350534}" type="sibTrans" cxnId="{8EDD1F4E-3C75-458F-9F41-51D7701920C6}">
      <dgm:prSet/>
      <dgm:spPr/>
      <dgm:t>
        <a:bodyPr/>
        <a:lstStyle/>
        <a:p>
          <a:endParaRPr lang="en-US"/>
        </a:p>
      </dgm:t>
    </dgm:pt>
    <dgm:pt modelId="{652C883F-A234-4675-A0FA-64BDD0F7E084}">
      <dgm:prSet phldrT="[Text]" custT="1"/>
      <dgm:spPr>
        <a:solidFill>
          <a:srgbClr val="CC66FF"/>
        </a:solidFill>
      </dgm:spPr>
      <dgm:t>
        <a:bodyPr/>
        <a:lstStyle/>
        <a:p>
          <a:pPr marL="0" indent="0" algn="l">
            <a:lnSpc>
              <a:spcPct val="100000"/>
            </a:lnSpc>
            <a:spcAft>
              <a:spcPts val="600"/>
            </a:spcAft>
          </a:pPr>
          <a:r>
            <a:rPr lang="en-US" sz="2000" b="1" dirty="0">
              <a:solidFill>
                <a:schemeClr val="tx1"/>
              </a:solidFill>
            </a:rPr>
            <a:t>Informatics &amp; Telemedicine: </a:t>
          </a:r>
          <a:r>
            <a:rPr lang="en-US" sz="1400" b="0" dirty="0">
              <a:solidFill>
                <a:schemeClr val="tx1"/>
              </a:solidFill>
            </a:rPr>
            <a:t>Employ state-of-the-art informatics and telemedicine approaches to enhance MS healthcare delivery</a:t>
          </a:r>
        </a:p>
      </dgm:t>
    </dgm:pt>
    <dgm:pt modelId="{F6D55EBF-B58B-49BF-9D91-E3E3577EC5AB}" type="sibTrans" cxnId="{58E32FF1-0010-4604-8BDA-EE2A53336058}">
      <dgm:prSet/>
      <dgm:spPr/>
      <dgm:t>
        <a:bodyPr/>
        <a:lstStyle/>
        <a:p>
          <a:endParaRPr lang="en-US"/>
        </a:p>
      </dgm:t>
    </dgm:pt>
    <dgm:pt modelId="{13A96515-715A-42B1-8451-375DC5966E44}" type="parTrans" cxnId="{58E32FF1-0010-4604-8BDA-EE2A53336058}">
      <dgm:prSet/>
      <dgm:spPr/>
      <dgm:t>
        <a:bodyPr/>
        <a:lstStyle/>
        <a:p>
          <a:endParaRPr lang="en-US"/>
        </a:p>
      </dgm:t>
    </dgm:pt>
    <dgm:pt modelId="{ADD6CFCA-AE6C-420C-B2B1-F00B8DC98AE6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l">
            <a:buFont typeface="+mj-lt"/>
            <a:buNone/>
          </a:pPr>
          <a:r>
            <a:rPr lang="en-US" sz="2000" b="1" dirty="0">
              <a:solidFill>
                <a:schemeClr val="tx1"/>
              </a:solidFill>
            </a:rPr>
            <a:t>Clinical Care</a:t>
          </a:r>
          <a:r>
            <a:rPr lang="en-US" sz="1400" b="1" dirty="0">
              <a:solidFill>
                <a:schemeClr val="tx1"/>
              </a:solidFill>
            </a:rPr>
            <a:t>: </a:t>
          </a:r>
          <a:r>
            <a:rPr lang="en-US" sz="1400" dirty="0">
              <a:solidFill>
                <a:schemeClr val="tx1"/>
              </a:solidFill>
            </a:rPr>
            <a:t>Improve the clinical care of Veterans with MS by fostering an integrated network of health services</a:t>
          </a:r>
        </a:p>
      </dgm:t>
    </dgm:pt>
    <dgm:pt modelId="{3273810B-283C-42B2-9694-6A551BB2EB39}" type="parTrans" cxnId="{F5425B16-2028-4253-AC73-DC7F9059610E}">
      <dgm:prSet/>
      <dgm:spPr/>
      <dgm:t>
        <a:bodyPr/>
        <a:lstStyle/>
        <a:p>
          <a:endParaRPr lang="en-US"/>
        </a:p>
      </dgm:t>
    </dgm:pt>
    <dgm:pt modelId="{34F6D7A9-480F-467D-883B-0A8BC9B71275}" type="sibTrans" cxnId="{F5425B16-2028-4253-AC73-DC7F9059610E}">
      <dgm:prSet/>
      <dgm:spPr/>
      <dgm:t>
        <a:bodyPr/>
        <a:lstStyle/>
        <a:p>
          <a:endParaRPr lang="en-US"/>
        </a:p>
      </dgm:t>
    </dgm:pt>
    <dgm:pt modelId="{CF8FBDFF-D8E0-4A45-914A-775294578E44}">
      <dgm:prSet custT="1"/>
      <dgm:spPr>
        <a:solidFill>
          <a:srgbClr val="00B0F0"/>
        </a:solidFill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Research &amp; Development: </a:t>
          </a:r>
          <a:r>
            <a:rPr lang="en-US" sz="1400" dirty="0">
              <a:solidFill>
                <a:schemeClr val="tx1"/>
              </a:solidFill>
            </a:rPr>
            <a:t>Conduct, disseminate and apply research relevant to healthcare needs of Veterans with MS.  Encourage funding of basic science, clinical, and epidemiology research </a:t>
          </a:r>
        </a:p>
      </dgm:t>
    </dgm:pt>
    <dgm:pt modelId="{24BA1BDF-33E6-4E89-88D4-853D3E8CDDE0}" type="parTrans" cxnId="{9CA85BF0-BFA5-4EAB-8EF8-9D931B0DE86E}">
      <dgm:prSet/>
      <dgm:spPr/>
      <dgm:t>
        <a:bodyPr/>
        <a:lstStyle/>
        <a:p>
          <a:endParaRPr lang="en-US"/>
        </a:p>
      </dgm:t>
    </dgm:pt>
    <dgm:pt modelId="{2510CEFE-3D7F-4BCA-A619-CAFD4B5E57C8}" type="sibTrans" cxnId="{9CA85BF0-BFA5-4EAB-8EF8-9D931B0DE86E}">
      <dgm:prSet/>
      <dgm:spPr/>
      <dgm:t>
        <a:bodyPr/>
        <a:lstStyle/>
        <a:p>
          <a:endParaRPr lang="en-US"/>
        </a:p>
      </dgm:t>
    </dgm:pt>
    <dgm:pt modelId="{CA94D075-BD69-4383-8E6C-95E7C3552F2B}" type="pres">
      <dgm:prSet presAssocID="{1EE2F545-B4AA-457E-B3BC-4DE1CCD8BBE9}" presName="Name0" presStyleCnt="0">
        <dgm:presLayoutVars>
          <dgm:chMax val="7"/>
          <dgm:chPref val="7"/>
          <dgm:dir/>
        </dgm:presLayoutVars>
      </dgm:prSet>
      <dgm:spPr/>
    </dgm:pt>
    <dgm:pt modelId="{BCE74C88-38E9-4F1F-8753-3C1A5E162A6F}" type="pres">
      <dgm:prSet presAssocID="{1EE2F545-B4AA-457E-B3BC-4DE1CCD8BBE9}" presName="Name1" presStyleCnt="0"/>
      <dgm:spPr/>
    </dgm:pt>
    <dgm:pt modelId="{BC8C2A66-072C-4C76-BD0B-2E432094D681}" type="pres">
      <dgm:prSet presAssocID="{1EE2F545-B4AA-457E-B3BC-4DE1CCD8BBE9}" presName="cycle" presStyleCnt="0"/>
      <dgm:spPr/>
    </dgm:pt>
    <dgm:pt modelId="{1EDAB592-05A0-4BAB-A7E2-3101D4D695F9}" type="pres">
      <dgm:prSet presAssocID="{1EE2F545-B4AA-457E-B3BC-4DE1CCD8BBE9}" presName="srcNode" presStyleLbl="node1" presStyleIdx="0" presStyleCnt="4"/>
      <dgm:spPr/>
    </dgm:pt>
    <dgm:pt modelId="{A75F2714-59DE-48A4-9839-95A15B0A8ACD}" type="pres">
      <dgm:prSet presAssocID="{1EE2F545-B4AA-457E-B3BC-4DE1CCD8BBE9}" presName="conn" presStyleLbl="parChTrans1D2" presStyleIdx="0" presStyleCnt="1"/>
      <dgm:spPr/>
    </dgm:pt>
    <dgm:pt modelId="{28B768EA-6819-441D-9FD0-0FAE51FC47CD}" type="pres">
      <dgm:prSet presAssocID="{1EE2F545-B4AA-457E-B3BC-4DE1CCD8BBE9}" presName="extraNode" presStyleLbl="node1" presStyleIdx="0" presStyleCnt="4"/>
      <dgm:spPr/>
    </dgm:pt>
    <dgm:pt modelId="{95516E1D-4220-4F90-B540-AB1521456495}" type="pres">
      <dgm:prSet presAssocID="{1EE2F545-B4AA-457E-B3BC-4DE1CCD8BBE9}" presName="dstNode" presStyleLbl="node1" presStyleIdx="0" presStyleCnt="4"/>
      <dgm:spPr/>
    </dgm:pt>
    <dgm:pt modelId="{CA5ACDDB-7456-4D06-8865-7F121870A12B}" type="pres">
      <dgm:prSet presAssocID="{ADD6CFCA-AE6C-420C-B2B1-F00B8DC98AE6}" presName="text_1" presStyleLbl="node1" presStyleIdx="0" presStyleCnt="4" custScaleY="129472">
        <dgm:presLayoutVars>
          <dgm:bulletEnabled val="1"/>
        </dgm:presLayoutVars>
      </dgm:prSet>
      <dgm:spPr/>
    </dgm:pt>
    <dgm:pt modelId="{93AEEBB5-DD4A-4FE6-97EF-97C2866B54AF}" type="pres">
      <dgm:prSet presAssocID="{ADD6CFCA-AE6C-420C-B2B1-F00B8DC98AE6}" presName="accent_1" presStyleCnt="0"/>
      <dgm:spPr/>
    </dgm:pt>
    <dgm:pt modelId="{F7BB8208-5DC0-4D8E-86DE-D711E26C4471}" type="pres">
      <dgm:prSet presAssocID="{ADD6CFCA-AE6C-420C-B2B1-F00B8DC98AE6}" presName="accentRepeatNode" presStyleLbl="solidFgAcc1" presStyleIdx="0" presStyleCnt="4"/>
      <dgm:spPr/>
    </dgm:pt>
    <dgm:pt modelId="{96DB7C29-2C44-43E5-BE76-C081CD59063E}" type="pres">
      <dgm:prSet presAssocID="{CF8FBDFF-D8E0-4A45-914A-775294578E44}" presName="text_2" presStyleLbl="node1" presStyleIdx="1" presStyleCnt="4" custScaleY="129472">
        <dgm:presLayoutVars>
          <dgm:bulletEnabled val="1"/>
        </dgm:presLayoutVars>
      </dgm:prSet>
      <dgm:spPr/>
    </dgm:pt>
    <dgm:pt modelId="{493916BC-9AC3-425B-828F-BC1BAFF30988}" type="pres">
      <dgm:prSet presAssocID="{CF8FBDFF-D8E0-4A45-914A-775294578E44}" presName="accent_2" presStyleCnt="0"/>
      <dgm:spPr/>
    </dgm:pt>
    <dgm:pt modelId="{802711C6-1F8A-4237-8AF7-F2ED7ECEDB21}" type="pres">
      <dgm:prSet presAssocID="{CF8FBDFF-D8E0-4A45-914A-775294578E44}" presName="accentRepeatNode" presStyleLbl="solidFgAcc1" presStyleIdx="1" presStyleCnt="4"/>
      <dgm:spPr/>
    </dgm:pt>
    <dgm:pt modelId="{B8693217-CFBF-4157-99CA-0647600D2854}" type="pres">
      <dgm:prSet presAssocID="{BF5BD37C-F691-4BA5-B181-D2065E319F18}" presName="text_3" presStyleLbl="node1" presStyleIdx="2" presStyleCnt="4" custScaleX="104533" custScaleY="113978" custLinFactNeighborX="-2434" custLinFactNeighborY="-1079">
        <dgm:presLayoutVars>
          <dgm:bulletEnabled val="1"/>
        </dgm:presLayoutVars>
      </dgm:prSet>
      <dgm:spPr/>
    </dgm:pt>
    <dgm:pt modelId="{21E3F53C-E2F3-4697-B029-F79DC23CB624}" type="pres">
      <dgm:prSet presAssocID="{BF5BD37C-F691-4BA5-B181-D2065E319F18}" presName="accent_3" presStyleCnt="0"/>
      <dgm:spPr/>
    </dgm:pt>
    <dgm:pt modelId="{18527AAD-5A09-417F-B416-7518F11D0061}" type="pres">
      <dgm:prSet presAssocID="{BF5BD37C-F691-4BA5-B181-D2065E319F18}" presName="accentRepeatNode" presStyleLbl="solidFgAcc1" presStyleIdx="2" presStyleCnt="4"/>
      <dgm:spPr/>
    </dgm:pt>
    <dgm:pt modelId="{942E9C3E-BD6D-4065-BCC9-DCBFDB12DBEF}" type="pres">
      <dgm:prSet presAssocID="{652C883F-A234-4675-A0FA-64BDD0F7E084}" presName="text_4" presStyleLbl="node1" presStyleIdx="3" presStyleCnt="4" custScaleY="129472">
        <dgm:presLayoutVars>
          <dgm:bulletEnabled val="1"/>
        </dgm:presLayoutVars>
      </dgm:prSet>
      <dgm:spPr/>
    </dgm:pt>
    <dgm:pt modelId="{2635AC60-AD84-45BB-8769-83FE297DD9E7}" type="pres">
      <dgm:prSet presAssocID="{652C883F-A234-4675-A0FA-64BDD0F7E084}" presName="accent_4" presStyleCnt="0"/>
      <dgm:spPr/>
    </dgm:pt>
    <dgm:pt modelId="{0B218DE2-1AE6-424D-BE8A-391897B74924}" type="pres">
      <dgm:prSet presAssocID="{652C883F-A234-4675-A0FA-64BDD0F7E084}" presName="accentRepeatNode" presStyleLbl="solidFgAcc1" presStyleIdx="3" presStyleCnt="4"/>
      <dgm:spPr/>
    </dgm:pt>
  </dgm:ptLst>
  <dgm:cxnLst>
    <dgm:cxn modelId="{F5425B16-2028-4253-AC73-DC7F9059610E}" srcId="{1EE2F545-B4AA-457E-B3BC-4DE1CCD8BBE9}" destId="{ADD6CFCA-AE6C-420C-B2B1-F00B8DC98AE6}" srcOrd="0" destOrd="0" parTransId="{3273810B-283C-42B2-9694-6A551BB2EB39}" sibTransId="{34F6D7A9-480F-467D-883B-0A8BC9B71275}"/>
    <dgm:cxn modelId="{97C76C17-1FCE-4211-AB3D-32CD2D7D0C27}" type="presOf" srcId="{ADD6CFCA-AE6C-420C-B2B1-F00B8DC98AE6}" destId="{CA5ACDDB-7456-4D06-8865-7F121870A12B}" srcOrd="0" destOrd="0" presId="urn:microsoft.com/office/officeart/2008/layout/VerticalCurvedList"/>
    <dgm:cxn modelId="{1495C026-B777-4151-9DE9-309F20224001}" type="presOf" srcId="{BF5BD37C-F691-4BA5-B181-D2065E319F18}" destId="{B8693217-CFBF-4157-99CA-0647600D2854}" srcOrd="0" destOrd="0" presId="urn:microsoft.com/office/officeart/2008/layout/VerticalCurvedList"/>
    <dgm:cxn modelId="{8EDD1F4E-3C75-458F-9F41-51D7701920C6}" srcId="{1EE2F545-B4AA-457E-B3BC-4DE1CCD8BBE9}" destId="{BF5BD37C-F691-4BA5-B181-D2065E319F18}" srcOrd="2" destOrd="0" parTransId="{7BCDC08A-D9AD-4ECE-A5FB-40C86C7CE837}" sibTransId="{3F8840F9-7835-4D33-9BB9-5FFC2C350534}"/>
    <dgm:cxn modelId="{58F22551-E556-48FD-A6C0-188479A33868}" type="presOf" srcId="{1EE2F545-B4AA-457E-B3BC-4DE1CCD8BBE9}" destId="{CA94D075-BD69-4383-8E6C-95E7C3552F2B}" srcOrd="0" destOrd="0" presId="urn:microsoft.com/office/officeart/2008/layout/VerticalCurvedList"/>
    <dgm:cxn modelId="{5638478F-3561-41E5-B8C8-12C69E7967AF}" type="presOf" srcId="{34F6D7A9-480F-467D-883B-0A8BC9B71275}" destId="{A75F2714-59DE-48A4-9839-95A15B0A8ACD}" srcOrd="0" destOrd="0" presId="urn:microsoft.com/office/officeart/2008/layout/VerticalCurvedList"/>
    <dgm:cxn modelId="{9480189A-B70B-49F7-BA56-24E95783F8A2}" type="presOf" srcId="{CF8FBDFF-D8E0-4A45-914A-775294578E44}" destId="{96DB7C29-2C44-43E5-BE76-C081CD59063E}" srcOrd="0" destOrd="0" presId="urn:microsoft.com/office/officeart/2008/layout/VerticalCurvedList"/>
    <dgm:cxn modelId="{1DB8C5EA-18AE-4D31-935C-B15B7038EE69}" type="presOf" srcId="{652C883F-A234-4675-A0FA-64BDD0F7E084}" destId="{942E9C3E-BD6D-4065-BCC9-DCBFDB12DBEF}" srcOrd="0" destOrd="0" presId="urn:microsoft.com/office/officeart/2008/layout/VerticalCurvedList"/>
    <dgm:cxn modelId="{9CA85BF0-BFA5-4EAB-8EF8-9D931B0DE86E}" srcId="{1EE2F545-B4AA-457E-B3BC-4DE1CCD8BBE9}" destId="{CF8FBDFF-D8E0-4A45-914A-775294578E44}" srcOrd="1" destOrd="0" parTransId="{24BA1BDF-33E6-4E89-88D4-853D3E8CDDE0}" sibTransId="{2510CEFE-3D7F-4BCA-A619-CAFD4B5E57C8}"/>
    <dgm:cxn modelId="{58E32FF1-0010-4604-8BDA-EE2A53336058}" srcId="{1EE2F545-B4AA-457E-B3BC-4DE1CCD8BBE9}" destId="{652C883F-A234-4675-A0FA-64BDD0F7E084}" srcOrd="3" destOrd="0" parTransId="{13A96515-715A-42B1-8451-375DC5966E44}" sibTransId="{F6D55EBF-B58B-49BF-9D91-E3E3577EC5AB}"/>
    <dgm:cxn modelId="{FF4FE7BE-59AF-428D-B33B-34A6B3767CED}" type="presParOf" srcId="{CA94D075-BD69-4383-8E6C-95E7C3552F2B}" destId="{BCE74C88-38E9-4F1F-8753-3C1A5E162A6F}" srcOrd="0" destOrd="0" presId="urn:microsoft.com/office/officeart/2008/layout/VerticalCurvedList"/>
    <dgm:cxn modelId="{95040471-EA52-45BB-8740-4740525B4793}" type="presParOf" srcId="{BCE74C88-38E9-4F1F-8753-3C1A5E162A6F}" destId="{BC8C2A66-072C-4C76-BD0B-2E432094D681}" srcOrd="0" destOrd="0" presId="urn:microsoft.com/office/officeart/2008/layout/VerticalCurvedList"/>
    <dgm:cxn modelId="{6B61E85E-4CB2-4581-97D7-0B018D7A0C54}" type="presParOf" srcId="{BC8C2A66-072C-4C76-BD0B-2E432094D681}" destId="{1EDAB592-05A0-4BAB-A7E2-3101D4D695F9}" srcOrd="0" destOrd="0" presId="urn:microsoft.com/office/officeart/2008/layout/VerticalCurvedList"/>
    <dgm:cxn modelId="{3E393015-DCEF-4EFC-B414-A815FB61EAC3}" type="presParOf" srcId="{BC8C2A66-072C-4C76-BD0B-2E432094D681}" destId="{A75F2714-59DE-48A4-9839-95A15B0A8ACD}" srcOrd="1" destOrd="0" presId="urn:microsoft.com/office/officeart/2008/layout/VerticalCurvedList"/>
    <dgm:cxn modelId="{CF8C99D3-268C-4552-A550-B287F12C7F26}" type="presParOf" srcId="{BC8C2A66-072C-4C76-BD0B-2E432094D681}" destId="{28B768EA-6819-441D-9FD0-0FAE51FC47CD}" srcOrd="2" destOrd="0" presId="urn:microsoft.com/office/officeart/2008/layout/VerticalCurvedList"/>
    <dgm:cxn modelId="{2547EA90-1DDE-4272-B170-BE2403E5A831}" type="presParOf" srcId="{BC8C2A66-072C-4C76-BD0B-2E432094D681}" destId="{95516E1D-4220-4F90-B540-AB1521456495}" srcOrd="3" destOrd="0" presId="urn:microsoft.com/office/officeart/2008/layout/VerticalCurvedList"/>
    <dgm:cxn modelId="{BFDF923A-6B44-4AEF-A91E-BFB4B4464C91}" type="presParOf" srcId="{BCE74C88-38E9-4F1F-8753-3C1A5E162A6F}" destId="{CA5ACDDB-7456-4D06-8865-7F121870A12B}" srcOrd="1" destOrd="0" presId="urn:microsoft.com/office/officeart/2008/layout/VerticalCurvedList"/>
    <dgm:cxn modelId="{B57059E8-534B-4984-9BF8-3F8D5CABC854}" type="presParOf" srcId="{BCE74C88-38E9-4F1F-8753-3C1A5E162A6F}" destId="{93AEEBB5-DD4A-4FE6-97EF-97C2866B54AF}" srcOrd="2" destOrd="0" presId="urn:microsoft.com/office/officeart/2008/layout/VerticalCurvedList"/>
    <dgm:cxn modelId="{FFED53A6-8FBD-4F5C-B7E1-60D85627C0C5}" type="presParOf" srcId="{93AEEBB5-DD4A-4FE6-97EF-97C2866B54AF}" destId="{F7BB8208-5DC0-4D8E-86DE-D711E26C4471}" srcOrd="0" destOrd="0" presId="urn:microsoft.com/office/officeart/2008/layout/VerticalCurvedList"/>
    <dgm:cxn modelId="{5239267D-26D3-46F1-9115-712C75758A1F}" type="presParOf" srcId="{BCE74C88-38E9-4F1F-8753-3C1A5E162A6F}" destId="{96DB7C29-2C44-43E5-BE76-C081CD59063E}" srcOrd="3" destOrd="0" presId="urn:microsoft.com/office/officeart/2008/layout/VerticalCurvedList"/>
    <dgm:cxn modelId="{D5BBA2C0-4E06-47C1-A8A8-7A60672ACBA8}" type="presParOf" srcId="{BCE74C88-38E9-4F1F-8753-3C1A5E162A6F}" destId="{493916BC-9AC3-425B-828F-BC1BAFF30988}" srcOrd="4" destOrd="0" presId="urn:microsoft.com/office/officeart/2008/layout/VerticalCurvedList"/>
    <dgm:cxn modelId="{509350A0-D926-482A-802F-55F4A891562D}" type="presParOf" srcId="{493916BC-9AC3-425B-828F-BC1BAFF30988}" destId="{802711C6-1F8A-4237-8AF7-F2ED7ECEDB21}" srcOrd="0" destOrd="0" presId="urn:microsoft.com/office/officeart/2008/layout/VerticalCurvedList"/>
    <dgm:cxn modelId="{8473448A-5925-49F6-B329-6E2415FC7AC0}" type="presParOf" srcId="{BCE74C88-38E9-4F1F-8753-3C1A5E162A6F}" destId="{B8693217-CFBF-4157-99CA-0647600D2854}" srcOrd="5" destOrd="0" presId="urn:microsoft.com/office/officeart/2008/layout/VerticalCurvedList"/>
    <dgm:cxn modelId="{1BF9C0DC-D066-4396-AD7A-E447ACD55CC8}" type="presParOf" srcId="{BCE74C88-38E9-4F1F-8753-3C1A5E162A6F}" destId="{21E3F53C-E2F3-4697-B029-F79DC23CB624}" srcOrd="6" destOrd="0" presId="urn:microsoft.com/office/officeart/2008/layout/VerticalCurvedList"/>
    <dgm:cxn modelId="{61C3EF3A-1BA1-4614-BEB9-2C139324C4D7}" type="presParOf" srcId="{21E3F53C-E2F3-4697-B029-F79DC23CB624}" destId="{18527AAD-5A09-417F-B416-7518F11D0061}" srcOrd="0" destOrd="0" presId="urn:microsoft.com/office/officeart/2008/layout/VerticalCurvedList"/>
    <dgm:cxn modelId="{A773D27A-7CE9-4903-866F-8143A1136B31}" type="presParOf" srcId="{BCE74C88-38E9-4F1F-8753-3C1A5E162A6F}" destId="{942E9C3E-BD6D-4065-BCC9-DCBFDB12DBEF}" srcOrd="7" destOrd="0" presId="urn:microsoft.com/office/officeart/2008/layout/VerticalCurvedList"/>
    <dgm:cxn modelId="{8A366150-14C1-459C-8697-4033128422B2}" type="presParOf" srcId="{BCE74C88-38E9-4F1F-8753-3C1A5E162A6F}" destId="{2635AC60-AD84-45BB-8769-83FE297DD9E7}" srcOrd="8" destOrd="0" presId="urn:microsoft.com/office/officeart/2008/layout/VerticalCurvedList"/>
    <dgm:cxn modelId="{8302783A-CBDC-4D2C-891D-CB2C415E34AE}" type="presParOf" srcId="{2635AC60-AD84-45BB-8769-83FE297DD9E7}" destId="{0B218DE2-1AE6-424D-BE8A-391897B7492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1D70D5-36FF-4323-A3B9-D924622F727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25BA2-AC03-4FCC-ACC6-591D3F2C54B7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Consult options to meet optimize patient &amp; provider</a:t>
          </a:r>
        </a:p>
        <a:p>
          <a:r>
            <a:rPr lang="en-US" dirty="0">
              <a:latin typeface="Georgia" panose="02040502050405020303" pitchFamily="18" charset="0"/>
            </a:rPr>
            <a:t>communication </a:t>
          </a:r>
        </a:p>
      </dgm:t>
    </dgm:pt>
    <dgm:pt modelId="{2B9830C0-1943-419A-A0F4-195DAA696748}" type="parTrans" cxnId="{4BEB278C-82D4-48E8-AE5C-A23576775C6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E5CCB040-F6FF-412F-BB6B-61D3A32E8CC9}" type="sibTrans" cxnId="{4BEB278C-82D4-48E8-AE5C-A23576775C6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893150CC-C416-4AFB-9627-685B7F7A7740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Face-to-face consults</a:t>
          </a:r>
        </a:p>
      </dgm:t>
    </dgm:pt>
    <dgm:pt modelId="{A21FB9EA-3F10-4ADA-B7D2-F6E4841D317B}" type="parTrans" cxnId="{6AB9EDE9-490A-4511-B0DE-5883EDE86C83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22A82622-A7BF-4A80-A98E-20FE7101ED35}" type="sibTrans" cxnId="{6AB9EDE9-490A-4511-B0DE-5883EDE86C83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65889A2E-93CE-4305-AE5C-AF0DBC582480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Telephone Consults</a:t>
          </a:r>
        </a:p>
      </dgm:t>
    </dgm:pt>
    <dgm:pt modelId="{4F16FCBB-25BE-4C77-B547-EA2F956DE0DA}" type="parTrans" cxnId="{ADB7BCCE-E8DA-40F6-A8D6-0504A18499E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43DAC223-A2E7-47D6-B9F3-0CF192B0923D}" type="sibTrans" cxnId="{ADB7BCCE-E8DA-40F6-A8D6-0504A18499E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F7EF16B6-9B95-4048-8700-6915DB97B2A5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E-Consults</a:t>
          </a:r>
        </a:p>
      </dgm:t>
    </dgm:pt>
    <dgm:pt modelId="{9873EC42-13D4-4688-9563-38C6F8D78195}" type="parTrans" cxnId="{F0536CA2-3507-4D80-81C9-19BAAD721B8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3DFE24F0-5267-4E3D-BC69-4301C53615A3}" type="sibTrans" cxnId="{F0536CA2-3507-4D80-81C9-19BAAD721B8B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98CE1207-F572-4019-8258-45E7297F809E}">
      <dgm:prSet phldrT="[Text]" custT="1"/>
      <dgm:spPr/>
      <dgm:t>
        <a:bodyPr/>
        <a:lstStyle/>
        <a:p>
          <a:r>
            <a:rPr lang="en-US" sz="2200" dirty="0">
              <a:latin typeface="Georgia" panose="02040502050405020303" pitchFamily="18" charset="0"/>
            </a:rPr>
            <a:t>Telehealth Consults</a:t>
          </a:r>
        </a:p>
        <a:p>
          <a:r>
            <a:rPr lang="en-US" sz="1600" dirty="0">
              <a:latin typeface="Georgia" panose="02040502050405020303" pitchFamily="18" charset="0"/>
            </a:rPr>
            <a:t>(CVT-home &amp; facility)</a:t>
          </a:r>
        </a:p>
      </dgm:t>
    </dgm:pt>
    <dgm:pt modelId="{CDF775D0-1579-489A-9048-111FA3C601A4}" type="sibTrans" cxnId="{7C7614C9-C6F6-465B-97FE-AAAE7658D743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9FDE4842-C73A-493B-AC7C-D4B78922384B}" type="parTrans" cxnId="{7C7614C9-C6F6-465B-97FE-AAAE7658D743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EA43B460-A33E-4C07-BB58-AF24B40EE5E2}">
      <dgm:prSet phldrT="[Text]"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Secure Messaging</a:t>
          </a:r>
        </a:p>
      </dgm:t>
    </dgm:pt>
    <dgm:pt modelId="{5A0DD2DB-C8F3-4CEC-A91E-F3CDD972B6CF}" type="parTrans" cxnId="{5858F413-35F8-4223-87B4-F66709B2B84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19DB6812-5BF6-4E77-BA3B-EC6FC5D298D4}" type="sibTrans" cxnId="{5858F413-35F8-4223-87B4-F66709B2B84E}">
      <dgm:prSet/>
      <dgm:spPr/>
      <dgm:t>
        <a:bodyPr/>
        <a:lstStyle/>
        <a:p>
          <a:endParaRPr lang="en-US">
            <a:latin typeface="Georgia" panose="02040502050405020303" pitchFamily="18" charset="0"/>
          </a:endParaRPr>
        </a:p>
      </dgm:t>
    </dgm:pt>
    <dgm:pt modelId="{1F0E55B5-5193-4797-AB6E-16CA35B3A13D}" type="pres">
      <dgm:prSet presAssocID="{4E1D70D5-36FF-4323-A3B9-D924622F727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9FC7297-436C-4026-A1AC-05DE636E8ECB}" type="pres">
      <dgm:prSet presAssocID="{0C625BA2-AC03-4FCC-ACC6-591D3F2C54B7}" presName="centerShape" presStyleLbl="node0" presStyleIdx="0" presStyleCnt="1" custScaleX="129160" custScaleY="99875"/>
      <dgm:spPr/>
    </dgm:pt>
    <dgm:pt modelId="{B406DFF2-8D87-41CD-A2F5-F1CFE4D300F0}" type="pres">
      <dgm:prSet presAssocID="{A21FB9EA-3F10-4ADA-B7D2-F6E4841D317B}" presName="parTrans" presStyleLbl="bgSibTrans2D1" presStyleIdx="0" presStyleCnt="5" custScaleX="61923" custLinFactNeighborX="24683" custLinFactNeighborY="-3083"/>
      <dgm:spPr>
        <a:prstGeom prst="leftRightArrow">
          <a:avLst/>
        </a:prstGeom>
      </dgm:spPr>
    </dgm:pt>
    <dgm:pt modelId="{5C916ABB-1316-4026-8B32-DC5AD41D1BA9}" type="pres">
      <dgm:prSet presAssocID="{893150CC-C416-4AFB-9627-685B7F7A7740}" presName="node" presStyleLbl="node1" presStyleIdx="0" presStyleCnt="5" custScaleX="70916" custScaleY="81292" custRadScaleRad="102603" custRadScaleInc="-1827">
        <dgm:presLayoutVars>
          <dgm:bulletEnabled val="1"/>
        </dgm:presLayoutVars>
      </dgm:prSet>
      <dgm:spPr/>
    </dgm:pt>
    <dgm:pt modelId="{7450B6BD-682C-4310-9F34-129C29316A7F}" type="pres">
      <dgm:prSet presAssocID="{9FDE4842-C73A-493B-AC7C-D4B78922384B}" presName="parTrans" presStyleLbl="bgSibTrans2D1" presStyleIdx="1" presStyleCnt="5" custAng="10353976" custScaleX="53238" custScaleY="106789" custLinFactNeighborX="23543" custLinFactNeighborY="68032"/>
      <dgm:spPr>
        <a:prstGeom prst="leftRightArrow">
          <a:avLst/>
        </a:prstGeom>
      </dgm:spPr>
    </dgm:pt>
    <dgm:pt modelId="{95C55A47-A7D0-4684-A2D1-93C69D4EBF89}" type="pres">
      <dgm:prSet presAssocID="{98CE1207-F572-4019-8258-45E7297F809E}" presName="node" presStyleLbl="node1" presStyleIdx="1" presStyleCnt="5" custScaleX="103035" custScaleY="102117" custRadScaleRad="131140" custRadScaleInc="7150">
        <dgm:presLayoutVars>
          <dgm:bulletEnabled val="1"/>
        </dgm:presLayoutVars>
      </dgm:prSet>
      <dgm:spPr/>
    </dgm:pt>
    <dgm:pt modelId="{6A283603-2533-4B84-B39C-E77F9F9B9EA0}" type="pres">
      <dgm:prSet presAssocID="{9873EC42-13D4-4688-9563-38C6F8D78195}" presName="parTrans" presStyleLbl="bgSibTrans2D1" presStyleIdx="2" presStyleCnt="5" custScaleX="62305" custLinFactNeighborX="205" custLinFactNeighborY="74522"/>
      <dgm:spPr>
        <a:prstGeom prst="leftRightArrow">
          <a:avLst/>
        </a:prstGeom>
      </dgm:spPr>
    </dgm:pt>
    <dgm:pt modelId="{DE2F7B85-F4AF-415D-B4A0-1CC83EC5BC3B}" type="pres">
      <dgm:prSet presAssocID="{F7EF16B6-9B95-4048-8700-6915DB97B2A5}" presName="node" presStyleLbl="node1" presStyleIdx="2" presStyleCnt="5" custRadScaleRad="106461" custRadScaleInc="7836">
        <dgm:presLayoutVars>
          <dgm:bulletEnabled val="1"/>
        </dgm:presLayoutVars>
      </dgm:prSet>
      <dgm:spPr/>
    </dgm:pt>
    <dgm:pt modelId="{3C33BC63-78F8-47B3-AEC5-21486FF11F77}" type="pres">
      <dgm:prSet presAssocID="{4F16FCBB-25BE-4C77-B547-EA2F956DE0DA}" presName="parTrans" presStyleLbl="bgSibTrans2D1" presStyleIdx="3" presStyleCnt="5" custScaleX="52296" custLinFactNeighborX="-19301" custLinFactNeighborY="76649"/>
      <dgm:spPr>
        <a:prstGeom prst="leftRightArrow">
          <a:avLst/>
        </a:prstGeom>
      </dgm:spPr>
    </dgm:pt>
    <dgm:pt modelId="{879BCF72-6E8A-4871-AC66-ADBF4CF99EEE}" type="pres">
      <dgm:prSet presAssocID="{65889A2E-93CE-4305-AE5C-AF0DBC582480}" presName="node" presStyleLbl="node1" presStyleIdx="3" presStyleCnt="5" custRadScaleRad="124849" custRadScaleInc="1320">
        <dgm:presLayoutVars>
          <dgm:bulletEnabled val="1"/>
        </dgm:presLayoutVars>
      </dgm:prSet>
      <dgm:spPr/>
    </dgm:pt>
    <dgm:pt modelId="{4306FD08-C001-40D7-B0DA-D9AC9D38E394}" type="pres">
      <dgm:prSet presAssocID="{5A0DD2DB-C8F3-4CEC-A91E-F3CDD972B6CF}" presName="parTrans" presStyleLbl="bgSibTrans2D1" presStyleIdx="4" presStyleCnt="5" custScaleX="49752" custLinFactNeighborX="-25556" custLinFactNeighborY="3638"/>
      <dgm:spPr>
        <a:prstGeom prst="leftRightArrow">
          <a:avLst/>
        </a:prstGeom>
      </dgm:spPr>
    </dgm:pt>
    <dgm:pt modelId="{92DEC81B-A460-4FC7-A7A0-06F444FFA539}" type="pres">
      <dgm:prSet presAssocID="{EA43B460-A33E-4C07-BB58-AF24B40EE5E2}" presName="node" presStyleLbl="node1" presStyleIdx="4" presStyleCnt="5" custScaleX="86964" custRadScaleRad="107733" custRadScaleInc="-2174">
        <dgm:presLayoutVars>
          <dgm:bulletEnabled val="1"/>
        </dgm:presLayoutVars>
      </dgm:prSet>
      <dgm:spPr/>
    </dgm:pt>
  </dgm:ptLst>
  <dgm:cxnLst>
    <dgm:cxn modelId="{F238EC02-F2F0-474A-9509-ACB05539171A}" type="presOf" srcId="{98CE1207-F572-4019-8258-45E7297F809E}" destId="{95C55A47-A7D0-4684-A2D1-93C69D4EBF89}" srcOrd="0" destOrd="0" presId="urn:microsoft.com/office/officeart/2005/8/layout/radial4"/>
    <dgm:cxn modelId="{7427E913-D85A-4E79-B6C9-8A335631E59B}" type="presOf" srcId="{5A0DD2DB-C8F3-4CEC-A91E-F3CDD972B6CF}" destId="{4306FD08-C001-40D7-B0DA-D9AC9D38E394}" srcOrd="0" destOrd="0" presId="urn:microsoft.com/office/officeart/2005/8/layout/radial4"/>
    <dgm:cxn modelId="{5858F413-35F8-4223-87B4-F66709B2B84E}" srcId="{0C625BA2-AC03-4FCC-ACC6-591D3F2C54B7}" destId="{EA43B460-A33E-4C07-BB58-AF24B40EE5E2}" srcOrd="4" destOrd="0" parTransId="{5A0DD2DB-C8F3-4CEC-A91E-F3CDD972B6CF}" sibTransId="{19DB6812-5BF6-4E77-BA3B-EC6FC5D298D4}"/>
    <dgm:cxn modelId="{DF055C34-FEC1-4EC6-8B9E-E6D914D3618A}" type="presOf" srcId="{65889A2E-93CE-4305-AE5C-AF0DBC582480}" destId="{879BCF72-6E8A-4871-AC66-ADBF4CF99EEE}" srcOrd="0" destOrd="0" presId="urn:microsoft.com/office/officeart/2005/8/layout/radial4"/>
    <dgm:cxn modelId="{984D987B-61D3-42B7-AC70-95D196D4DAD0}" type="presOf" srcId="{EA43B460-A33E-4C07-BB58-AF24B40EE5E2}" destId="{92DEC81B-A460-4FC7-A7A0-06F444FFA539}" srcOrd="0" destOrd="0" presId="urn:microsoft.com/office/officeart/2005/8/layout/radial4"/>
    <dgm:cxn modelId="{EFFAA77E-05B4-4828-9839-74FDDB94EBAF}" type="presOf" srcId="{893150CC-C416-4AFB-9627-685B7F7A7740}" destId="{5C916ABB-1316-4026-8B32-DC5AD41D1BA9}" srcOrd="0" destOrd="0" presId="urn:microsoft.com/office/officeart/2005/8/layout/radial4"/>
    <dgm:cxn modelId="{EE5F137F-6A63-4420-8C96-B3C897EB9836}" type="presOf" srcId="{0C625BA2-AC03-4FCC-ACC6-591D3F2C54B7}" destId="{D9FC7297-436C-4026-A1AC-05DE636E8ECB}" srcOrd="0" destOrd="0" presId="urn:microsoft.com/office/officeart/2005/8/layout/radial4"/>
    <dgm:cxn modelId="{BAB3F980-8C0E-49B2-8514-88AA47B7A2A6}" type="presOf" srcId="{A21FB9EA-3F10-4ADA-B7D2-F6E4841D317B}" destId="{B406DFF2-8D87-41CD-A2F5-F1CFE4D300F0}" srcOrd="0" destOrd="0" presId="urn:microsoft.com/office/officeart/2005/8/layout/radial4"/>
    <dgm:cxn modelId="{529E3383-631C-4BA5-A30B-797ED15816EC}" type="presOf" srcId="{4E1D70D5-36FF-4323-A3B9-D924622F727B}" destId="{1F0E55B5-5193-4797-AB6E-16CA35B3A13D}" srcOrd="0" destOrd="0" presId="urn:microsoft.com/office/officeart/2005/8/layout/radial4"/>
    <dgm:cxn modelId="{4BEB278C-82D4-48E8-AE5C-A23576775C6E}" srcId="{4E1D70D5-36FF-4323-A3B9-D924622F727B}" destId="{0C625BA2-AC03-4FCC-ACC6-591D3F2C54B7}" srcOrd="0" destOrd="0" parTransId="{2B9830C0-1943-419A-A0F4-195DAA696748}" sibTransId="{E5CCB040-F6FF-412F-BB6B-61D3A32E8CC9}"/>
    <dgm:cxn modelId="{4D876D8D-22E2-499F-AB37-A18BC9943CBF}" type="presOf" srcId="{9FDE4842-C73A-493B-AC7C-D4B78922384B}" destId="{7450B6BD-682C-4310-9F34-129C29316A7F}" srcOrd="0" destOrd="0" presId="urn:microsoft.com/office/officeart/2005/8/layout/radial4"/>
    <dgm:cxn modelId="{BCAE3794-7466-4C70-AC14-C365835222E4}" type="presOf" srcId="{4F16FCBB-25BE-4C77-B547-EA2F956DE0DA}" destId="{3C33BC63-78F8-47B3-AEC5-21486FF11F77}" srcOrd="0" destOrd="0" presId="urn:microsoft.com/office/officeart/2005/8/layout/radial4"/>
    <dgm:cxn modelId="{F0536CA2-3507-4D80-81C9-19BAAD721B8B}" srcId="{0C625BA2-AC03-4FCC-ACC6-591D3F2C54B7}" destId="{F7EF16B6-9B95-4048-8700-6915DB97B2A5}" srcOrd="2" destOrd="0" parTransId="{9873EC42-13D4-4688-9563-38C6F8D78195}" sibTransId="{3DFE24F0-5267-4E3D-BC69-4301C53615A3}"/>
    <dgm:cxn modelId="{7E6681AD-FE70-43CD-AD72-2DE8E9AEB9B9}" type="presOf" srcId="{9873EC42-13D4-4688-9563-38C6F8D78195}" destId="{6A283603-2533-4B84-B39C-E77F9F9B9EA0}" srcOrd="0" destOrd="0" presId="urn:microsoft.com/office/officeart/2005/8/layout/radial4"/>
    <dgm:cxn modelId="{7C7614C9-C6F6-465B-97FE-AAAE7658D743}" srcId="{0C625BA2-AC03-4FCC-ACC6-591D3F2C54B7}" destId="{98CE1207-F572-4019-8258-45E7297F809E}" srcOrd="1" destOrd="0" parTransId="{9FDE4842-C73A-493B-AC7C-D4B78922384B}" sibTransId="{CDF775D0-1579-489A-9048-111FA3C601A4}"/>
    <dgm:cxn modelId="{ADB7BCCE-E8DA-40F6-A8D6-0504A18499EB}" srcId="{0C625BA2-AC03-4FCC-ACC6-591D3F2C54B7}" destId="{65889A2E-93CE-4305-AE5C-AF0DBC582480}" srcOrd="3" destOrd="0" parTransId="{4F16FCBB-25BE-4C77-B547-EA2F956DE0DA}" sibTransId="{43DAC223-A2E7-47D6-B9F3-0CF192B0923D}"/>
    <dgm:cxn modelId="{6AB9EDE9-490A-4511-B0DE-5883EDE86C83}" srcId="{0C625BA2-AC03-4FCC-ACC6-591D3F2C54B7}" destId="{893150CC-C416-4AFB-9627-685B7F7A7740}" srcOrd="0" destOrd="0" parTransId="{A21FB9EA-3F10-4ADA-B7D2-F6E4841D317B}" sibTransId="{22A82622-A7BF-4A80-A98E-20FE7101ED35}"/>
    <dgm:cxn modelId="{5052B6FB-2C95-458B-834C-4B36F26F5636}" type="presOf" srcId="{F7EF16B6-9B95-4048-8700-6915DB97B2A5}" destId="{DE2F7B85-F4AF-415D-B4A0-1CC83EC5BC3B}" srcOrd="0" destOrd="0" presId="urn:microsoft.com/office/officeart/2005/8/layout/radial4"/>
    <dgm:cxn modelId="{71444091-6EFD-4AA5-8DEB-726109E5306A}" type="presParOf" srcId="{1F0E55B5-5193-4797-AB6E-16CA35B3A13D}" destId="{D9FC7297-436C-4026-A1AC-05DE636E8ECB}" srcOrd="0" destOrd="0" presId="urn:microsoft.com/office/officeart/2005/8/layout/radial4"/>
    <dgm:cxn modelId="{88EB34DF-91B8-4D1A-81D2-0F5EB1FDDD6D}" type="presParOf" srcId="{1F0E55B5-5193-4797-AB6E-16CA35B3A13D}" destId="{B406DFF2-8D87-41CD-A2F5-F1CFE4D300F0}" srcOrd="1" destOrd="0" presId="urn:microsoft.com/office/officeart/2005/8/layout/radial4"/>
    <dgm:cxn modelId="{40D11642-50FB-4021-B3BC-F248C95F8DAC}" type="presParOf" srcId="{1F0E55B5-5193-4797-AB6E-16CA35B3A13D}" destId="{5C916ABB-1316-4026-8B32-DC5AD41D1BA9}" srcOrd="2" destOrd="0" presId="urn:microsoft.com/office/officeart/2005/8/layout/radial4"/>
    <dgm:cxn modelId="{D6089957-4281-446E-BEFB-49C97112C07A}" type="presParOf" srcId="{1F0E55B5-5193-4797-AB6E-16CA35B3A13D}" destId="{7450B6BD-682C-4310-9F34-129C29316A7F}" srcOrd="3" destOrd="0" presId="urn:microsoft.com/office/officeart/2005/8/layout/radial4"/>
    <dgm:cxn modelId="{5D23A91C-D078-4856-A8F5-AE471D50BC1B}" type="presParOf" srcId="{1F0E55B5-5193-4797-AB6E-16CA35B3A13D}" destId="{95C55A47-A7D0-4684-A2D1-93C69D4EBF89}" srcOrd="4" destOrd="0" presId="urn:microsoft.com/office/officeart/2005/8/layout/radial4"/>
    <dgm:cxn modelId="{69461E23-D553-4C8A-996E-D6B071BD972F}" type="presParOf" srcId="{1F0E55B5-5193-4797-AB6E-16CA35B3A13D}" destId="{6A283603-2533-4B84-B39C-E77F9F9B9EA0}" srcOrd="5" destOrd="0" presId="urn:microsoft.com/office/officeart/2005/8/layout/radial4"/>
    <dgm:cxn modelId="{0DDE2955-D97B-4180-84E9-96092C7F657E}" type="presParOf" srcId="{1F0E55B5-5193-4797-AB6E-16CA35B3A13D}" destId="{DE2F7B85-F4AF-415D-B4A0-1CC83EC5BC3B}" srcOrd="6" destOrd="0" presId="urn:microsoft.com/office/officeart/2005/8/layout/radial4"/>
    <dgm:cxn modelId="{91734AC6-57E4-47A4-919F-46F3E06879B9}" type="presParOf" srcId="{1F0E55B5-5193-4797-AB6E-16CA35B3A13D}" destId="{3C33BC63-78F8-47B3-AEC5-21486FF11F77}" srcOrd="7" destOrd="0" presId="urn:microsoft.com/office/officeart/2005/8/layout/radial4"/>
    <dgm:cxn modelId="{C2D10CA1-4276-4651-A71D-281B44071335}" type="presParOf" srcId="{1F0E55B5-5193-4797-AB6E-16CA35B3A13D}" destId="{879BCF72-6E8A-4871-AC66-ADBF4CF99EEE}" srcOrd="8" destOrd="0" presId="urn:microsoft.com/office/officeart/2005/8/layout/radial4"/>
    <dgm:cxn modelId="{28C7FB5B-3FE9-415D-BC3F-A230536D9815}" type="presParOf" srcId="{1F0E55B5-5193-4797-AB6E-16CA35B3A13D}" destId="{4306FD08-C001-40D7-B0DA-D9AC9D38E394}" srcOrd="9" destOrd="0" presId="urn:microsoft.com/office/officeart/2005/8/layout/radial4"/>
    <dgm:cxn modelId="{0BE9FC14-8217-4AFD-8EB8-3AB6169AA6D8}" type="presParOf" srcId="{1F0E55B5-5193-4797-AB6E-16CA35B3A13D}" destId="{92DEC81B-A460-4FC7-A7A0-06F444FFA539}" srcOrd="10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F2714-59DE-48A4-9839-95A15B0A8ACD}">
      <dsp:nvSpPr>
        <dsp:cNvPr id="0" name=""/>
        <dsp:cNvSpPr/>
      </dsp:nvSpPr>
      <dsp:spPr>
        <a:xfrm>
          <a:off x="-5118807" y="-775284"/>
          <a:ext cx="6026638" cy="6026638"/>
        </a:xfrm>
        <a:prstGeom prst="blockArc">
          <a:avLst>
            <a:gd name="adj1" fmla="val 18900000"/>
            <a:gd name="adj2" fmla="val 2700000"/>
            <a:gd name="adj3" fmla="val 358"/>
          </a:avLst>
        </a:prstGeom>
        <a:noFill/>
        <a:ln w="264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5ACDDB-7456-4D06-8865-7F121870A12B}">
      <dsp:nvSpPr>
        <dsp:cNvPr id="0" name=""/>
        <dsp:cNvSpPr/>
      </dsp:nvSpPr>
      <dsp:spPr>
        <a:xfrm>
          <a:off x="447607" y="242648"/>
          <a:ext cx="5536054" cy="891542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7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>
              <a:solidFill>
                <a:schemeClr val="tx1"/>
              </a:solidFill>
            </a:rPr>
            <a:t>Clinical Care</a:t>
          </a:r>
          <a:r>
            <a:rPr lang="en-US" sz="1400" b="1" kern="1200" dirty="0">
              <a:solidFill>
                <a:schemeClr val="tx1"/>
              </a:solidFill>
            </a:rPr>
            <a:t>: </a:t>
          </a:r>
          <a:r>
            <a:rPr lang="en-US" sz="1400" kern="1200" dirty="0">
              <a:solidFill>
                <a:schemeClr val="tx1"/>
              </a:solidFill>
            </a:rPr>
            <a:t>Improve the clinical care of Veterans with MS by fostering an integrated network of health services</a:t>
          </a:r>
        </a:p>
      </dsp:txBody>
      <dsp:txXfrm>
        <a:off x="447607" y="242648"/>
        <a:ext cx="5536054" cy="891542"/>
      </dsp:txXfrm>
    </dsp:sp>
    <dsp:sp modelId="{F7BB8208-5DC0-4D8E-86DE-D711E26C4471}">
      <dsp:nvSpPr>
        <dsp:cNvPr id="0" name=""/>
        <dsp:cNvSpPr/>
      </dsp:nvSpPr>
      <dsp:spPr>
        <a:xfrm>
          <a:off x="17233" y="258045"/>
          <a:ext cx="860748" cy="860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DB7C29-2C44-43E5-BE76-C081CD59063E}">
      <dsp:nvSpPr>
        <dsp:cNvPr id="0" name=""/>
        <dsp:cNvSpPr/>
      </dsp:nvSpPr>
      <dsp:spPr>
        <a:xfrm>
          <a:off x="842396" y="1275725"/>
          <a:ext cx="5141264" cy="891542"/>
        </a:xfrm>
        <a:prstGeom prst="rect">
          <a:avLst/>
        </a:prstGeom>
        <a:solidFill>
          <a:srgbClr val="00B0F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7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Research &amp; Development: </a:t>
          </a:r>
          <a:r>
            <a:rPr lang="en-US" sz="1400" kern="1200" dirty="0">
              <a:solidFill>
                <a:schemeClr val="tx1"/>
              </a:solidFill>
            </a:rPr>
            <a:t>Conduct, disseminate and apply research relevant to healthcare needs of Veterans with MS.  Encourage funding of basic science, clinical, and epidemiology research </a:t>
          </a:r>
        </a:p>
      </dsp:txBody>
      <dsp:txXfrm>
        <a:off x="842396" y="1275725"/>
        <a:ext cx="5141264" cy="891542"/>
      </dsp:txXfrm>
    </dsp:sp>
    <dsp:sp modelId="{802711C6-1F8A-4237-8AF7-F2ED7ECEDB21}">
      <dsp:nvSpPr>
        <dsp:cNvPr id="0" name=""/>
        <dsp:cNvSpPr/>
      </dsp:nvSpPr>
      <dsp:spPr>
        <a:xfrm>
          <a:off x="412022" y="1291122"/>
          <a:ext cx="860748" cy="860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693217-CFBF-4157-99CA-0647600D2854}">
      <dsp:nvSpPr>
        <dsp:cNvPr id="0" name=""/>
        <dsp:cNvSpPr/>
      </dsp:nvSpPr>
      <dsp:spPr>
        <a:xfrm>
          <a:off x="600731" y="2354718"/>
          <a:ext cx="5374318" cy="784850"/>
        </a:xfrm>
        <a:prstGeom prst="rect">
          <a:avLst/>
        </a:prstGeom>
        <a:solidFill>
          <a:srgbClr val="92D050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1520" tIns="54864" rIns="54864" bIns="54864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Education &amp; Training: </a:t>
          </a:r>
          <a:r>
            <a:rPr lang="en-US" sz="1400" b="0" kern="1200" dirty="0">
              <a:solidFill>
                <a:schemeClr val="tx1"/>
              </a:solidFill>
            </a:rPr>
            <a:t>Develop and coordinate national MS education and training programs for VA health care providers, patients, and caregivers.</a:t>
          </a:r>
        </a:p>
      </dsp:txBody>
      <dsp:txXfrm>
        <a:off x="600731" y="2354718"/>
        <a:ext cx="5374318" cy="784850"/>
      </dsp:txXfrm>
    </dsp:sp>
    <dsp:sp modelId="{18527AAD-5A09-417F-B416-7518F11D0061}">
      <dsp:nvSpPr>
        <dsp:cNvPr id="0" name=""/>
        <dsp:cNvSpPr/>
      </dsp:nvSpPr>
      <dsp:spPr>
        <a:xfrm>
          <a:off x="412022" y="2324199"/>
          <a:ext cx="860748" cy="860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E9C3E-BD6D-4065-BCC9-DCBFDB12DBEF}">
      <dsp:nvSpPr>
        <dsp:cNvPr id="0" name=""/>
        <dsp:cNvSpPr/>
      </dsp:nvSpPr>
      <dsp:spPr>
        <a:xfrm>
          <a:off x="447607" y="3341879"/>
          <a:ext cx="5536054" cy="891542"/>
        </a:xfrm>
        <a:prstGeom prst="rect">
          <a:avLst/>
        </a:prstGeom>
        <a:solidFill>
          <a:srgbClr val="CC66FF"/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575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Informatics &amp; Telemedicine: </a:t>
          </a:r>
          <a:r>
            <a:rPr lang="en-US" sz="1400" b="0" kern="1200" dirty="0">
              <a:solidFill>
                <a:schemeClr val="tx1"/>
              </a:solidFill>
            </a:rPr>
            <a:t>Employ state-of-the-art informatics and telemedicine approaches to enhance MS healthcare delivery</a:t>
          </a:r>
        </a:p>
      </dsp:txBody>
      <dsp:txXfrm>
        <a:off x="447607" y="3341879"/>
        <a:ext cx="5536054" cy="891542"/>
      </dsp:txXfrm>
    </dsp:sp>
    <dsp:sp modelId="{0B218DE2-1AE6-424D-BE8A-391897B74924}">
      <dsp:nvSpPr>
        <dsp:cNvPr id="0" name=""/>
        <dsp:cNvSpPr/>
      </dsp:nvSpPr>
      <dsp:spPr>
        <a:xfrm>
          <a:off x="17233" y="3357276"/>
          <a:ext cx="860748" cy="8607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C7297-436C-4026-A1AC-05DE636E8ECB}">
      <dsp:nvSpPr>
        <dsp:cNvPr id="0" name=""/>
        <dsp:cNvSpPr/>
      </dsp:nvSpPr>
      <dsp:spPr>
        <a:xfrm>
          <a:off x="2696062" y="2803620"/>
          <a:ext cx="2679343" cy="20718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Consult options to meet optimize patient &amp; provider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Georgia" panose="02040502050405020303" pitchFamily="18" charset="0"/>
            </a:rPr>
            <a:t>communication </a:t>
          </a:r>
        </a:p>
      </dsp:txBody>
      <dsp:txXfrm>
        <a:off x="3088443" y="3107035"/>
        <a:ext cx="1894581" cy="1465014"/>
      </dsp:txXfrm>
    </dsp:sp>
    <dsp:sp modelId="{B406DFF2-8D87-41CD-A2F5-F1CFE4D300F0}">
      <dsp:nvSpPr>
        <dsp:cNvPr id="0" name=""/>
        <dsp:cNvSpPr/>
      </dsp:nvSpPr>
      <dsp:spPr>
        <a:xfrm rot="10760537">
          <a:off x="1646020" y="3551922"/>
          <a:ext cx="1047281" cy="5912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916ABB-1316-4026-8B32-DC5AD41D1BA9}">
      <dsp:nvSpPr>
        <dsp:cNvPr id="0" name=""/>
        <dsp:cNvSpPr/>
      </dsp:nvSpPr>
      <dsp:spPr>
        <a:xfrm>
          <a:off x="207853" y="3234650"/>
          <a:ext cx="1397552" cy="12816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Face-to-face consults</a:t>
          </a:r>
        </a:p>
      </dsp:txBody>
      <dsp:txXfrm>
        <a:off x="245391" y="3272188"/>
        <a:ext cx="1322476" cy="1206551"/>
      </dsp:txXfrm>
    </dsp:sp>
    <dsp:sp modelId="{7450B6BD-682C-4310-9F34-129C29316A7F}">
      <dsp:nvSpPr>
        <dsp:cNvPr id="0" name=""/>
        <dsp:cNvSpPr/>
      </dsp:nvSpPr>
      <dsp:spPr>
        <a:xfrm rot="2408416">
          <a:off x="2164088" y="1968992"/>
          <a:ext cx="1435638" cy="631352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55A47-A7D0-4684-A2D1-93C69D4EBF89}">
      <dsp:nvSpPr>
        <dsp:cNvPr id="0" name=""/>
        <dsp:cNvSpPr/>
      </dsp:nvSpPr>
      <dsp:spPr>
        <a:xfrm>
          <a:off x="322146" y="82217"/>
          <a:ext cx="2030527" cy="16099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Georgia" panose="02040502050405020303" pitchFamily="18" charset="0"/>
            </a:rPr>
            <a:t>Telehealth Consults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Georgia" panose="02040502050405020303" pitchFamily="18" charset="0"/>
            </a:rPr>
            <a:t>(CVT-home &amp; facility)</a:t>
          </a:r>
        </a:p>
      </dsp:txBody>
      <dsp:txXfrm>
        <a:off x="369300" y="129371"/>
        <a:ext cx="1936219" cy="1515640"/>
      </dsp:txXfrm>
    </dsp:sp>
    <dsp:sp modelId="{6A283603-2533-4B84-B39C-E77F9F9B9EA0}">
      <dsp:nvSpPr>
        <dsp:cNvPr id="0" name=""/>
        <dsp:cNvSpPr/>
      </dsp:nvSpPr>
      <dsp:spPr>
        <a:xfrm rot="16379877">
          <a:off x="3555194" y="1885910"/>
          <a:ext cx="1188719" cy="5912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F7B85-F4AF-415D-B4A0-1CC83EC5BC3B}">
      <dsp:nvSpPr>
        <dsp:cNvPr id="0" name=""/>
        <dsp:cNvSpPr/>
      </dsp:nvSpPr>
      <dsp:spPr>
        <a:xfrm>
          <a:off x="3210177" y="0"/>
          <a:ext cx="1970715" cy="1576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E-Consults</a:t>
          </a:r>
        </a:p>
      </dsp:txBody>
      <dsp:txXfrm>
        <a:off x="3256353" y="46176"/>
        <a:ext cx="1878363" cy="1484220"/>
      </dsp:txXfrm>
    </dsp:sp>
    <dsp:sp modelId="{3C33BC63-78F8-47B3-AEC5-21486FF11F77}">
      <dsp:nvSpPr>
        <dsp:cNvPr id="0" name=""/>
        <dsp:cNvSpPr/>
      </dsp:nvSpPr>
      <dsp:spPr>
        <a:xfrm rot="18928512">
          <a:off x="4722374" y="2203829"/>
          <a:ext cx="1307857" cy="5912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9BCF72-6E8A-4871-AC66-ADBF4CF99EEE}">
      <dsp:nvSpPr>
        <dsp:cNvPr id="0" name=""/>
        <dsp:cNvSpPr/>
      </dsp:nvSpPr>
      <dsp:spPr>
        <a:xfrm>
          <a:off x="5765133" y="381161"/>
          <a:ext cx="1970715" cy="1576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Telephone Consults</a:t>
          </a:r>
        </a:p>
      </dsp:txBody>
      <dsp:txXfrm>
        <a:off x="5811309" y="427337"/>
        <a:ext cx="1878363" cy="1484220"/>
      </dsp:txXfrm>
    </dsp:sp>
    <dsp:sp modelId="{4306FD08-C001-40D7-B0DA-D9AC9D38E394}">
      <dsp:nvSpPr>
        <dsp:cNvPr id="0" name=""/>
        <dsp:cNvSpPr/>
      </dsp:nvSpPr>
      <dsp:spPr>
        <a:xfrm rot="21553042">
          <a:off x="5474197" y="3533123"/>
          <a:ext cx="915010" cy="59121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DEC81B-A460-4FC7-A7A0-06F444FFA539}">
      <dsp:nvSpPr>
        <dsp:cNvPr id="0" name=""/>
        <dsp:cNvSpPr/>
      </dsp:nvSpPr>
      <dsp:spPr>
        <a:xfrm>
          <a:off x="6464293" y="3006375"/>
          <a:ext cx="1713813" cy="15765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64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Georgia" panose="02040502050405020303" pitchFamily="18" charset="0"/>
            </a:rPr>
            <a:t>Secure Messaging</a:t>
          </a:r>
        </a:p>
      </dsp:txBody>
      <dsp:txXfrm>
        <a:off x="6510469" y="3052551"/>
        <a:ext cx="1621461" cy="1484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7246E-CB17-46DF-856D-36D11D13451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E3D70-2152-454F-BAFA-1328D08E6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40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8FE081-52E7-4242-9D83-D0B92C92BFBC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7136"/>
            <a:ext cx="5486400" cy="41562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2668"/>
            <a:ext cx="2971800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B6B2D-EA16-4D91-8A07-4FF9DB9B78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309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770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1316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35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summary, a singular genetic, epigenetic or transcriptomic</a:t>
            </a:r>
          </a:p>
          <a:p>
            <a:r>
              <a:rPr lang="en-US" altLang="en-US" dirty="0"/>
              <a:t>mechanism underpinning MS-discordance in monozygotic twins was</a:t>
            </a:r>
          </a:p>
          <a:p>
            <a:r>
              <a:rPr lang="en-US" altLang="en-US" dirty="0"/>
              <a:t>not detected in a study of unprecedented resolution. Although diseasediscordant</a:t>
            </a:r>
          </a:p>
          <a:p>
            <a:r>
              <a:rPr lang="en-US" altLang="en-US" dirty="0"/>
              <a:t>monozygotic twins seem to provide a framework for analysis</a:t>
            </a:r>
          </a:p>
          <a:p>
            <a:r>
              <a:rPr lang="en-US" altLang="en-US" dirty="0"/>
              <a:t>of complex disorders that has fewer variables, further stratification</a:t>
            </a:r>
          </a:p>
          <a:p>
            <a:r>
              <a:rPr lang="en-US" altLang="en-US" dirty="0"/>
              <a:t>and/or concomitant measurement of several data types may be necessary</a:t>
            </a:r>
          </a:p>
          <a:p>
            <a:r>
              <a:rPr lang="en-US" altLang="en-US" dirty="0"/>
              <a:t>to yield molecular mechanisms underpinning disease.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Holmqvist et al. 2010- age of</a:t>
            </a:r>
            <a:r>
              <a:rPr lang="en-US" baseline="0" dirty="0"/>
              <a:t> first pregnancy and risk for MS</a:t>
            </a:r>
          </a:p>
          <a:p>
            <a:r>
              <a:rPr lang="en-US" baseline="0" dirty="0"/>
              <a:t>Ponsoby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493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Postcontrast T2 Fluid-Attenuated Inversion Recovery (FLAIR) Magnetic Resonance Imaging (MRI) of Leptomeningeal Enhancement (LME) Associated With Cortical Demyelination by Postmortem 7-T MRI and Immunohistochemistry</a:t>
            </a:r>
          </a:p>
          <a:p>
            <a:r>
              <a:rPr lang="en-US" dirty="0"/>
              <a:t>Leptomeningeal enhancement shown in vivo by 3-T postcontrast T2 FLAIR MRI. A, Stable focal LME in the right middle frontal sulcus over 3 years. B, Leptomeningeal enhancement (arrowheads) located deep within the sulcus, adjacent to the cerebral cortex, and visible on 4 consecutive coronal 1-mm T2 FLAIR MRI sections. C, The location of in vivo LME (arrowheads). D, Matching regions of subpial cortical lesion found on 7-T postmortem MRI and demyelination by immunohistochemistry with luxol fast blue and periodic acid–Schiff. Reprinted with permission from Absinta et 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159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Monotype Sorts" pitchFamily="1" charset="2"/>
              <a:buNone/>
              <a:defRPr/>
            </a:pPr>
            <a:r>
              <a:rPr lang="en-US" sz="1200" dirty="0"/>
              <a:t>Swedish population-based case-control studies</a:t>
            </a:r>
            <a:r>
              <a:rPr kumimoji="0" lang="en-US" alt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(Hedstrom, </a:t>
            </a:r>
            <a:r>
              <a:rPr kumimoji="0" lang="en-US" altLang="en-US" sz="2000" b="0" i="1" u="none" strike="noStrike" kern="1200" cap="none" spc="-100" normalizeH="0" baseline="0" noProof="0" dirty="0" err="1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Eur</a:t>
            </a:r>
            <a:r>
              <a:rPr kumimoji="0" lang="en-US" altLang="en-US" sz="2000" b="0" i="1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J </a:t>
            </a:r>
            <a:r>
              <a:rPr kumimoji="0" lang="en-US" altLang="en-US" sz="2000" b="0" i="1" u="none" strike="noStrike" kern="1200" cap="none" spc="-100" normalizeH="0" baseline="0" noProof="0" dirty="0" err="1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Epidemiol</a:t>
            </a:r>
            <a:r>
              <a:rPr kumimoji="0" lang="en-US" altLang="en-US" sz="2000" b="0" i="1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alt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2013 &amp; </a:t>
            </a:r>
            <a:r>
              <a:rPr kumimoji="0" lang="en-US" altLang="en-US" sz="2000" b="0" i="1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Neurology</a:t>
            </a:r>
            <a:r>
              <a:rPr kumimoji="0" lang="en-US" altLang="en-US" sz="2000" b="0" i="0" u="none" strike="noStrike" kern="1200" cap="none" spc="-100" normalizeH="0" baseline="0" noProof="0" dirty="0">
                <a:ln>
                  <a:noFill/>
                </a:ln>
                <a:solidFill>
                  <a:srgbClr val="D2533C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2009)</a:t>
            </a:r>
            <a:endParaRPr lang="en-US" sz="1200" dirty="0"/>
          </a:p>
          <a:p>
            <a:pPr>
              <a:buFont typeface="Monotype Sorts" pitchFamily="1" charset="2"/>
              <a:buChar char="n"/>
              <a:defRPr/>
            </a:pPr>
            <a:r>
              <a:rPr lang="en-US" sz="1200" dirty="0"/>
              <a:t>Clear dose-response relationship between smoking and MS onset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200" dirty="0"/>
              <a:t>Detrimental effects abate after 10 years of smoking cessation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200" dirty="0"/>
              <a:t>No clear relationship between age of onset and risk for MS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200" dirty="0"/>
              <a:t>Use of Swedish snuff tobacco not associated with increased MS risk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5372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50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5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36650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B3CD21-EBF1-4330-9BBB-60F8245099E4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45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39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390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 dirty="0"/>
              <a:t>The various aspects of telehealth include……..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CF0B7C-2826-4422-BE4F-6738B4462D0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036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VISN 5 has an MS POPL of at least 600, </a:t>
            </a:r>
          </a:p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4023092" y="8917277"/>
            <a:ext cx="3077739" cy="469586"/>
          </a:xfrm>
          <a:prstGeom prst="rect">
            <a:avLst/>
          </a:prstGeom>
        </p:spPr>
        <p:txBody>
          <a:bodyPr lIns="93675" tIns="46838" rIns="93675" bIns="46838"/>
          <a:lstStyle/>
          <a:p>
            <a:pPr>
              <a:defRPr/>
            </a:pPr>
            <a:fld id="{84D287A7-4A45-468A-9AB4-2CE24DF85225}" type="slidenum">
              <a:rPr lang="en-US">
                <a:solidFill>
                  <a:prstClr val="black"/>
                </a:solidFill>
              </a:rPr>
              <a:pPr>
                <a:defRPr/>
              </a:pPr>
              <a:t>47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309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6855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44E059-9330-4B07-86CA-D1ACA64D654A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633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prevalence is important:</a:t>
            </a:r>
          </a:p>
          <a:p>
            <a:r>
              <a:rPr lang="en-US" dirty="0"/>
              <a:t>Provides understand how the MS population is growing and changing </a:t>
            </a:r>
          </a:p>
          <a:p>
            <a:r>
              <a:rPr lang="en-US" dirty="0"/>
              <a:t>Improves advocacy efforts</a:t>
            </a:r>
          </a:p>
          <a:p>
            <a:r>
              <a:rPr lang="en-US" dirty="0"/>
              <a:t>Assists health planners and non-profit </a:t>
            </a:r>
            <a:r>
              <a:rPr lang="en-US" dirty="0" err="1"/>
              <a:t>organizaitons</a:t>
            </a:r>
            <a:r>
              <a:rPr lang="en-US" dirty="0"/>
              <a:t> to identify where there is the greatest need</a:t>
            </a:r>
          </a:p>
          <a:p>
            <a:r>
              <a:rPr lang="en-US" dirty="0"/>
              <a:t>Helps scientists explore new lines of investigation into the causes of MS and how it affects people.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B6B2D-EA16-4D91-8A07-4FF9DB9B78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6418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481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B84C5E-BE48-4B77-9B4D-6FA1379EFBD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23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7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Clr>
                <a:schemeClr val="tx2"/>
              </a:buClr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Provides greater contrast between CSF and lesion</a:t>
            </a:r>
          </a:p>
          <a:p>
            <a:pPr eaLnBrk="1" hangingPunct="1">
              <a:buClr>
                <a:schemeClr val="tx2"/>
              </a:buClr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Visualizes up to 3 times as many lesions as unmodified T2 images</a:t>
            </a: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T2-weighted scans are more sensitive than T1-weighted scans; a patient may have numerous T2 lesions and no T1 holes </a:t>
            </a:r>
          </a:p>
          <a:p>
            <a:pPr eaLnBrk="1" hangingPunct="1">
              <a:buClr>
                <a:schemeClr val="tx2"/>
              </a:buClr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Limitation: inability </a:t>
            </a:r>
            <a:b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to distinguish pathophysiologic heterogeneity of lesions</a:t>
            </a:r>
          </a:p>
          <a:p>
            <a:pPr eaLnBrk="1" hangingPunct="1">
              <a:buClr>
                <a:schemeClr val="tx2"/>
              </a:buClr>
            </a:pPr>
            <a:r>
              <a:rPr lang="en-US" sz="1200" dirty="0">
                <a:latin typeface="Arial" charset="0"/>
                <a:ea typeface="ＭＳ Ｐゴシック" charset="0"/>
                <a:cs typeface="ＭＳ Ｐゴシック" charset="0"/>
              </a:rPr>
              <a:t>May reflect demyelination, edema, gliosis, remyelination, or matrix destruction</a:t>
            </a: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charset="0"/>
              <a:buChar char="§"/>
            </a:pPr>
            <a:r>
              <a:rPr lang="en-US" dirty="0">
                <a:latin typeface="Calibri" charset="0"/>
                <a:ea typeface="MS PGothic" charset="0"/>
              </a:rPr>
              <a:t>New and active lesions appear bright on gadolinium (Gd)-enhanced images, reflecting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 typeface="Wingdings" charset="0"/>
              <a:buChar char="§"/>
            </a:pPr>
            <a:r>
              <a:rPr lang="en-US" sz="2200" dirty="0">
                <a:latin typeface="Calibri" charset="0"/>
                <a:ea typeface="MS PGothic" charset="0"/>
              </a:rPr>
              <a:t>Areas of BBB disruption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 typeface="Wingdings" charset="0"/>
              <a:buChar char="§"/>
            </a:pPr>
            <a:r>
              <a:rPr lang="en-US" sz="2200" dirty="0">
                <a:latin typeface="Calibri" charset="0"/>
                <a:ea typeface="MS PGothic" charset="0"/>
              </a:rPr>
              <a:t>Local edema (eg, T1-hypointensity) </a:t>
            </a: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 typeface="Wingdings" charset="0"/>
              <a:buChar char="§"/>
            </a:pPr>
            <a:endParaRPr lang="en-US" sz="2200" dirty="0">
              <a:latin typeface="Calibri" charset="0"/>
              <a:ea typeface="MS PGothic" charset="0"/>
            </a:endParaRPr>
          </a:p>
          <a:p>
            <a:pPr eaLnBrk="1" hangingPunct="1">
              <a:buClr>
                <a:schemeClr val="tx2"/>
              </a:buClr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Acute lesions: </a:t>
            </a:r>
            <a:b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T1 hypointense due to local edema (may be reversible)</a:t>
            </a:r>
          </a:p>
          <a:p>
            <a:pPr eaLnBrk="1" hangingPunct="1">
              <a:buClr>
                <a:schemeClr val="tx2"/>
              </a:buClr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Chronic lesions: the darker the image, the greater the tissue destruction</a:t>
            </a:r>
          </a:p>
          <a:p>
            <a:pPr eaLnBrk="1" hangingPunct="1">
              <a:buClr>
                <a:schemeClr val="tx2"/>
              </a:buClr>
            </a:pP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Severely hypointense areas: referred to as </a:t>
            </a:r>
            <a:r>
              <a:rPr lang="ja-JP" altLang="en-US" sz="2200" dirty="0"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black holes</a:t>
            </a:r>
            <a:r>
              <a:rPr lang="ja-JP" altLang="en-US" sz="2200" dirty="0"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sz="2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accent2"/>
              </a:buClr>
              <a:buFont typeface="Wingdings" charset="0"/>
              <a:buNone/>
            </a:pPr>
            <a:endParaRPr lang="en-US" sz="2200" dirty="0">
              <a:latin typeface="Calibri" charset="0"/>
              <a:ea typeface="MS PGothic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buClr>
                <a:schemeClr val="tx2"/>
              </a:buClr>
            </a:pPr>
            <a:endParaRPr lang="en-US" sz="12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CFDA8-968F-1143-93B0-596B55CA7BD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74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F8ED6362-D638-244A-81CF-17FB3F493D04}" type="slidenum">
              <a:rPr lang="en-US" sz="1200" b="0">
                <a:solidFill>
                  <a:prstClr val="black"/>
                </a:solidFill>
                <a:latin typeface="Times" charset="0"/>
              </a:rPr>
              <a:pPr/>
              <a:t>9</a:t>
            </a:fld>
            <a:endParaRPr lang="en-US" sz="1200" b="0" dirty="0">
              <a:solidFill>
                <a:prstClr val="black"/>
              </a:solidFill>
              <a:latin typeface="Times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E9C35E-25E2-4C26-80A5-9A6D8C1EA67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23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1B6B2D-EA16-4D91-8A07-4FF9DB9B781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341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981200"/>
            <a:ext cx="77724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8FF21-1516-442B-BB2E-E30D5DBB78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85588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02086A6C-5404-46C6-93B2-FA8BE23BEBBF}" type="datetimeFigureOut">
              <a:rPr lang="en-US" smtClean="0"/>
              <a:pPr/>
              <a:t>1/15/2019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6FAAB45-2419-4C34-92DF-904CDD8C73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9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8.e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.gov/ms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/>
              <a:t>New TRENDS IN Multiple Sclerosis Epidemiology</a:t>
            </a:r>
            <a:br>
              <a:rPr lang="en-US" sz="4000" cap="none" dirty="0"/>
            </a:br>
            <a:r>
              <a:rPr lang="en-US" sz="2800" cap="none" dirty="0"/>
              <a:t>Global Burden of Disease Brain Summit</a:t>
            </a:r>
            <a:br>
              <a:rPr lang="en-US" sz="2800" cap="none" dirty="0"/>
            </a:br>
            <a:r>
              <a:rPr lang="en-US" sz="2400" cap="none" dirty="0"/>
              <a:t>Auckland, New Zealand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Mitchell Wallin, MD, MPH</a:t>
            </a:r>
          </a:p>
          <a:p>
            <a:r>
              <a:rPr lang="en-US" sz="2000" dirty="0"/>
              <a:t>Director, VA MSCoE-East</a:t>
            </a:r>
          </a:p>
          <a:p>
            <a:r>
              <a:rPr lang="en-US" sz="2000" dirty="0"/>
              <a:t>Associate Professor of Neurology</a:t>
            </a:r>
          </a:p>
          <a:p>
            <a:r>
              <a:rPr lang="en-US" sz="2000" dirty="0"/>
              <a:t>Georgetown University &amp; University of Maryland</a:t>
            </a:r>
          </a:p>
        </p:txBody>
      </p:sp>
      <p:pic>
        <p:nvPicPr>
          <p:cNvPr id="4" name="Picture 752">
            <a:extLst>
              <a:ext uri="{FF2B5EF4-FFF2-40B4-BE49-F238E27FC236}">
                <a16:creationId xmlns:a16="http://schemas.microsoft.com/office/drawing/2014/main" id="{5D77D8EF-DB87-4579-9D25-56190E28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9436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717B35-06DB-419B-A9CC-CE49AA011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075" y="5943600"/>
            <a:ext cx="9334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6216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00" y="335000"/>
            <a:ext cx="7675350" cy="1156065"/>
          </a:xfrm>
        </p:spPr>
        <p:txBody>
          <a:bodyPr>
            <a:noAutofit/>
          </a:bodyPr>
          <a:lstStyle/>
          <a:p>
            <a:r>
              <a:rPr lang="en-US" sz="3600" dirty="0"/>
              <a:t>MS Phenotypes </a:t>
            </a:r>
            <a:r>
              <a:rPr lang="en-US" sz="2000" dirty="0"/>
              <a:t>Lublin, </a:t>
            </a:r>
            <a:r>
              <a:rPr lang="en-US" sz="2000" i="1" dirty="0"/>
              <a:t>Neurology</a:t>
            </a:r>
            <a:r>
              <a:rPr lang="en-US" sz="2000" dirty="0"/>
              <a:t> 2014</a:t>
            </a:r>
            <a:endParaRPr lang="en-US" sz="2000" u="sng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85800" y="1639471"/>
            <a:ext cx="3768912" cy="7572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9C5B14"/>
              </a:buClr>
              <a:buFont typeface="Wingdings" panose="05000000000000000000" pitchFamily="2" charset="2"/>
              <a:buNone/>
            </a:pPr>
            <a:r>
              <a:rPr lang="en-US" b="0" dirty="0">
                <a:solidFill>
                  <a:srgbClr val="FF6600"/>
                </a:solidFill>
              </a:rPr>
              <a:t>Relapsing Disease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04835" y="2737477"/>
            <a:ext cx="3768912" cy="36845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C5B14"/>
              </a:buClr>
            </a:pPr>
            <a:r>
              <a:rPr lang="en-US" b="0" dirty="0">
                <a:solidFill>
                  <a:srgbClr val="302C24"/>
                </a:solidFill>
              </a:rPr>
              <a:t>Clinically Isolated Syndrome (CIS)</a:t>
            </a:r>
          </a:p>
          <a:p>
            <a:pPr lvl="1" fontAlgn="auto">
              <a:spcAft>
                <a:spcPts val="0"/>
              </a:spcAft>
              <a:buClr>
                <a:srgbClr val="C6B178"/>
              </a:buClr>
            </a:pPr>
            <a:r>
              <a:rPr lang="en-US" sz="2200" i="1" dirty="0">
                <a:solidFill>
                  <a:srgbClr val="302C24"/>
                </a:solidFill>
              </a:rPr>
              <a:t>Not</a:t>
            </a:r>
            <a:r>
              <a:rPr lang="en-US" sz="2200" dirty="0">
                <a:solidFill>
                  <a:srgbClr val="302C24"/>
                </a:solidFill>
              </a:rPr>
              <a:t> active</a:t>
            </a:r>
          </a:p>
          <a:p>
            <a:pPr lvl="1" fontAlgn="auto">
              <a:spcAft>
                <a:spcPts val="0"/>
              </a:spcAft>
              <a:buClr>
                <a:srgbClr val="C6B178"/>
              </a:buClr>
            </a:pPr>
            <a:r>
              <a:rPr lang="en-US" sz="2200" dirty="0">
                <a:solidFill>
                  <a:srgbClr val="302C24"/>
                </a:solidFill>
              </a:rPr>
              <a:t>Active </a:t>
            </a:r>
          </a:p>
          <a:p>
            <a:pPr marL="342900" lvl="1" indent="0">
              <a:buClr>
                <a:srgbClr val="C6B178"/>
              </a:buClr>
              <a:buNone/>
            </a:pPr>
            <a:endParaRPr lang="en-US" sz="1600" dirty="0">
              <a:solidFill>
                <a:srgbClr val="302C24"/>
              </a:solidFill>
            </a:endParaRPr>
          </a:p>
          <a:p>
            <a:pPr fontAlgn="auto">
              <a:spcAft>
                <a:spcPts val="0"/>
              </a:spcAft>
              <a:buClr>
                <a:srgbClr val="9C5B14"/>
              </a:buClr>
            </a:pPr>
            <a:endParaRPr lang="en-US" dirty="0">
              <a:solidFill>
                <a:srgbClr val="302C24"/>
              </a:solidFill>
            </a:endParaRPr>
          </a:p>
          <a:p>
            <a:pPr fontAlgn="auto">
              <a:spcAft>
                <a:spcPts val="0"/>
              </a:spcAft>
              <a:buClr>
                <a:srgbClr val="9C5B14"/>
              </a:buClr>
            </a:pPr>
            <a:r>
              <a:rPr lang="en-US" b="0" dirty="0">
                <a:solidFill>
                  <a:srgbClr val="302C24"/>
                </a:solidFill>
              </a:rPr>
              <a:t>Relapsing-remitting disease (RRMS)</a:t>
            </a:r>
          </a:p>
          <a:p>
            <a:pPr lvl="1" fontAlgn="auto">
              <a:spcAft>
                <a:spcPts val="0"/>
              </a:spcAft>
              <a:buClr>
                <a:srgbClr val="C6B178"/>
              </a:buClr>
            </a:pPr>
            <a:r>
              <a:rPr lang="en-US" sz="2200" i="1" dirty="0">
                <a:solidFill>
                  <a:srgbClr val="302C24"/>
                </a:solidFill>
              </a:rPr>
              <a:t>Not</a:t>
            </a:r>
            <a:r>
              <a:rPr lang="en-US" sz="2200" dirty="0">
                <a:solidFill>
                  <a:srgbClr val="302C24"/>
                </a:solidFill>
              </a:rPr>
              <a:t> active</a:t>
            </a:r>
          </a:p>
          <a:p>
            <a:pPr lvl="1" fontAlgn="auto">
              <a:spcAft>
                <a:spcPts val="0"/>
              </a:spcAft>
              <a:buClr>
                <a:srgbClr val="C6B178"/>
              </a:buClr>
            </a:pPr>
            <a:r>
              <a:rPr lang="en-US" sz="2200" dirty="0">
                <a:solidFill>
                  <a:srgbClr val="302C24"/>
                </a:solidFill>
              </a:rPr>
              <a:t>Active</a:t>
            </a:r>
            <a:endParaRPr lang="en-US" dirty="0">
              <a:solidFill>
                <a:srgbClr val="302C24"/>
              </a:solidFill>
            </a:endParaRPr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4695553" y="1606133"/>
            <a:ext cx="3776662" cy="75723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9C5B14"/>
              </a:buClr>
              <a:buFont typeface="Wingdings" panose="05000000000000000000" pitchFamily="2" charset="2"/>
              <a:buNone/>
            </a:pPr>
            <a:r>
              <a:rPr lang="en-US" b="0" dirty="0">
                <a:solidFill>
                  <a:srgbClr val="FF6600"/>
                </a:solidFill>
              </a:rPr>
              <a:t> Progressive Disease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739880" y="2737477"/>
            <a:ext cx="3776661" cy="36845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400" b="1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9C5B14"/>
              </a:buClr>
            </a:pPr>
            <a:r>
              <a:rPr lang="en-US" b="0" dirty="0">
                <a:solidFill>
                  <a:srgbClr val="302C24"/>
                </a:solidFill>
              </a:rPr>
              <a:t>Progressive Disease </a:t>
            </a:r>
          </a:p>
          <a:p>
            <a:pPr marL="0" indent="0" fontAlgn="auto">
              <a:spcAft>
                <a:spcPts val="0"/>
              </a:spcAft>
              <a:buClr>
                <a:srgbClr val="9C5B14"/>
              </a:buClr>
              <a:buNone/>
            </a:pPr>
            <a:r>
              <a:rPr lang="en-US" b="0" dirty="0">
                <a:solidFill>
                  <a:srgbClr val="302C24"/>
                </a:solidFill>
              </a:rPr>
              <a:t>(PP and SP)</a:t>
            </a:r>
          </a:p>
          <a:p>
            <a:pPr fontAlgn="auto">
              <a:spcAft>
                <a:spcPts val="0"/>
              </a:spcAft>
              <a:buClr>
                <a:srgbClr val="9C5B14"/>
              </a:buClr>
            </a:pPr>
            <a:endParaRPr lang="en-US" sz="2200" dirty="0">
              <a:solidFill>
                <a:srgbClr val="302C24"/>
              </a:solidFill>
            </a:endParaRPr>
          </a:p>
          <a:p>
            <a:pPr fontAlgn="auto">
              <a:spcAft>
                <a:spcPts val="0"/>
              </a:spcAft>
              <a:buClr>
                <a:srgbClr val="9C5B14"/>
              </a:buClr>
            </a:pPr>
            <a:endParaRPr lang="en-US" sz="2200" dirty="0">
              <a:solidFill>
                <a:srgbClr val="302C24"/>
              </a:solidFill>
            </a:endParaRPr>
          </a:p>
          <a:p>
            <a:pPr fontAlgn="auto">
              <a:spcAft>
                <a:spcPts val="0"/>
              </a:spcAft>
              <a:buClr>
                <a:srgbClr val="9C5B14"/>
              </a:buClr>
            </a:pPr>
            <a:endParaRPr lang="en-US" sz="2200" dirty="0">
              <a:solidFill>
                <a:srgbClr val="302C24"/>
              </a:solidFill>
            </a:endParaRPr>
          </a:p>
          <a:p>
            <a:pPr lvl="1">
              <a:buClr>
                <a:srgbClr val="9C5B14"/>
              </a:buClr>
            </a:pPr>
            <a:r>
              <a:rPr lang="en-US" sz="2200" i="1" dirty="0">
                <a:solidFill>
                  <a:srgbClr val="302C24"/>
                </a:solidFill>
              </a:rPr>
              <a:t>Not</a:t>
            </a:r>
            <a:r>
              <a:rPr lang="en-US" sz="2200" dirty="0">
                <a:solidFill>
                  <a:srgbClr val="302C24"/>
                </a:solidFill>
              </a:rPr>
              <a:t> active with or w/o progression</a:t>
            </a:r>
          </a:p>
          <a:p>
            <a:pPr lvl="1">
              <a:buClr>
                <a:srgbClr val="9C5B14"/>
              </a:buClr>
            </a:pPr>
            <a:r>
              <a:rPr lang="en-US" sz="2200" dirty="0">
                <a:solidFill>
                  <a:srgbClr val="302C24"/>
                </a:solidFill>
              </a:rPr>
              <a:t>Active with or w/o progression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39880" y="6451355"/>
            <a:ext cx="46038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302C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302C24"/>
              </a:solidFill>
              <a:latin typeface="Book Antiqua"/>
              <a:cs typeface="+mn-cs"/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6248400" y="3875837"/>
            <a:ext cx="205563" cy="592077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13852"/>
            <a:ext cx="37147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80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5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2BF38-3C0E-4707-A43D-962B1CD3C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Myelocortical MS </a:t>
            </a:r>
            <a:r>
              <a:rPr lang="en-US" sz="2000" dirty="0"/>
              <a:t>Trapp, </a:t>
            </a:r>
            <a:r>
              <a:rPr lang="en-US" sz="2000" i="1" dirty="0"/>
              <a:t>Lancet</a:t>
            </a:r>
            <a:r>
              <a:rPr lang="en-US" sz="2000" dirty="0"/>
              <a:t> 2018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22274E-08F1-45EF-A80B-F483873FEB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32810"/>
            <a:ext cx="4038600" cy="359887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B1754-1CCD-4F08-BE5F-C278B12EDDE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Possible new MS subtype</a:t>
            </a:r>
          </a:p>
          <a:p>
            <a:r>
              <a:rPr lang="en-US" sz="2400" dirty="0"/>
              <a:t>12/100 in Cleveland Clinic autopsy series</a:t>
            </a:r>
          </a:p>
          <a:p>
            <a:r>
              <a:rPr lang="en-US" sz="2400" dirty="0"/>
              <a:t>Features demyelination of spinal cord and cerebral cortex but not cerebral white matter</a:t>
            </a:r>
          </a:p>
          <a:p>
            <a:r>
              <a:rPr lang="en-US" sz="2400" dirty="0"/>
              <a:t>Cortical neuronal loss was greater in myelocortical MS vs. typical MS </a:t>
            </a:r>
          </a:p>
        </p:txBody>
      </p:sp>
    </p:spTree>
    <p:extLst>
      <p:ext uri="{BB962C8B-B14F-4D97-AF65-F5344CB8AC3E}">
        <p14:creationId xmlns:p14="http://schemas.microsoft.com/office/powerpoint/2010/main" val="321970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2E09B-A1AB-4C73-B108-923948CCF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800" dirty="0"/>
              <a:t>MS Mortality and Changing Age Distribution</a:t>
            </a:r>
            <a:br>
              <a:rPr lang="en-US" dirty="0"/>
            </a:br>
            <a:r>
              <a:rPr lang="en-US" sz="2200" dirty="0"/>
              <a:t>(Rotstein, </a:t>
            </a:r>
            <a:r>
              <a:rPr lang="en-US" sz="2200" i="1" dirty="0"/>
              <a:t>Neurology</a:t>
            </a:r>
            <a:r>
              <a:rPr lang="en-US" sz="2200" dirty="0"/>
              <a:t> 2018; Marrie, </a:t>
            </a:r>
            <a:r>
              <a:rPr lang="en-US" sz="2200" i="1" dirty="0"/>
              <a:t>Neurology</a:t>
            </a:r>
            <a:r>
              <a:rPr lang="en-US" sz="2200" dirty="0"/>
              <a:t> 2010)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DBB164A-EA59-43C2-8665-5F967F4986A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8919" y="1685405"/>
            <a:ext cx="2896985" cy="2572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5961F-EF18-4B91-B5AB-F7DA7A3B66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8800"/>
            <a:ext cx="4410205" cy="5646914"/>
          </a:xfrm>
        </p:spPr>
        <p:txBody>
          <a:bodyPr>
            <a:normAutofit fontScale="47500" lnSpcReduction="20000"/>
          </a:bodyPr>
          <a:lstStyle/>
          <a:p>
            <a:r>
              <a:rPr lang="en-US" sz="4400" dirty="0"/>
              <a:t>MS mortality in Ontario declined from 27.6 to 18.0 per 1000 person-yrs (1995-2013)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The MS mortality sex rate ratio (women/men-Ontario) increased from 0.70 in 1996 to 0.86 in 2013</a:t>
            </a:r>
          </a:p>
          <a:p>
            <a:endParaRPr lang="en-US" sz="4400" dirty="0"/>
          </a:p>
          <a:p>
            <a:r>
              <a:rPr lang="en-US" sz="4400" dirty="0"/>
              <a:t>Manitoba 20yr MS cohorts: peak age-specific prevalence</a:t>
            </a:r>
          </a:p>
          <a:p>
            <a:pPr marL="0" indent="0">
              <a:buNone/>
            </a:pPr>
            <a:r>
              <a:rPr lang="en-US" sz="4400" dirty="0"/>
              <a:t>  shifted to older age groups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dirty="0"/>
              <a:t>Increasing MS prevalence in large part due to declining mortality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E353E2F-2E24-4F52-BB0A-D72D2AE45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9600"/>
            <a:ext cx="4010025" cy="222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8837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6CF82-136A-441B-A85D-AD1E344FB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MS Prevalence in New Zealand</a:t>
            </a:r>
            <a:r>
              <a:rPr lang="en-US" sz="2000" dirty="0">
                <a:solidFill>
                  <a:srgbClr val="D2533C"/>
                </a:solidFill>
              </a:rPr>
              <a:t> 1968-2001 vs. 2006</a:t>
            </a:r>
            <a:br>
              <a:rPr lang="en-US" dirty="0"/>
            </a:br>
            <a:r>
              <a:rPr lang="en-US" sz="2200" dirty="0"/>
              <a:t>Alla S, </a:t>
            </a:r>
            <a:r>
              <a:rPr lang="en-US" sz="2200" i="1" dirty="0"/>
              <a:t>Neuroepidemiology </a:t>
            </a:r>
            <a:r>
              <a:rPr lang="en-US" sz="2200" dirty="0"/>
              <a:t>2014</a:t>
            </a:r>
          </a:p>
        </p:txBody>
      </p:sp>
      <p:sp>
        <p:nvSpPr>
          <p:cNvPr id="7" name="AutoShape 2" descr="http://www.karger.com/WebMaterial/ShowPic/158840">
            <a:extLst>
              <a:ext uri="{FF2B5EF4-FFF2-40B4-BE49-F238E27FC236}">
                <a16:creationId xmlns:a16="http://schemas.microsoft.com/office/drawing/2014/main" id="{B978C06A-7126-4AEC-9205-E257BF0D95C5}"/>
              </a:ext>
            </a:extLst>
          </p:cNvPr>
          <p:cNvSpPr>
            <a:spLocks noGrp="1" noChangeAspect="1" noChangeArrowheads="1"/>
          </p:cNvSpPr>
          <p:nvPr>
            <p:ph sz="half" idx="2"/>
          </p:nvPr>
        </p:nvSpPr>
        <p:spPr bwMode="auto">
          <a:xfrm>
            <a:off x="5410200" y="3886200"/>
            <a:ext cx="4038600" cy="47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453272-5FC2-4788-BE2A-DD83DC25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447" y="1276350"/>
            <a:ext cx="3000375" cy="4305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13767D-FFBC-4FCE-A5A2-A9EDD8967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" y="3954925"/>
            <a:ext cx="4114800" cy="2781300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25D468E9-5331-49B3-9E27-08C195955C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778178" y="1512425"/>
            <a:ext cx="3168043" cy="237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467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500152"/>
              </p:ext>
            </p:extLst>
          </p:nvPr>
        </p:nvGraphicFramePr>
        <p:xfrm>
          <a:off x="733698" y="1944414"/>
          <a:ext cx="3171824" cy="21595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" name="SPW 11.0 Graph" r:id="rId4" imgW="5394240" imgH="4225680" progId="SigmaPlotGraphicObject.10">
                  <p:embed/>
                </p:oleObj>
              </mc:Choice>
              <mc:Fallback>
                <p:oleObj name="SPW 11.0 Graph" r:id="rId4" imgW="5394240" imgH="422568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8" y="1944414"/>
                        <a:ext cx="3171824" cy="21595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140290"/>
              </p:ext>
            </p:extLst>
          </p:nvPr>
        </p:nvGraphicFramePr>
        <p:xfrm>
          <a:off x="838255" y="4495800"/>
          <a:ext cx="2873373" cy="2191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5" name="SPW 11.0 Graph" r:id="rId6" imgW="5430600" imgH="4143600" progId="SigmaPlotGraphicObject.10">
                  <p:embed/>
                </p:oleObj>
              </mc:Choice>
              <mc:Fallback>
                <p:oleObj name="SPW 11.0 Graph" r:id="rId6" imgW="5430600" imgH="4143600" progId="SigmaPlotGraphicObject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55" y="4495800"/>
                        <a:ext cx="2873373" cy="2191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6" name="Title 3"/>
          <p:cNvSpPr>
            <a:spLocks noGrp="1"/>
          </p:cNvSpPr>
          <p:nvPr>
            <p:ph type="title"/>
          </p:nvPr>
        </p:nvSpPr>
        <p:spPr>
          <a:xfrm>
            <a:off x="846138" y="371475"/>
            <a:ext cx="7772400" cy="138112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GW MS Cohort: Average Annual MS Incidence Rates </a:t>
            </a:r>
            <a:r>
              <a:rPr lang="en-US" altLang="en-US" sz="1800" dirty="0"/>
              <a:t>Wallin, </a:t>
            </a:r>
            <a:r>
              <a:rPr lang="en-US" altLang="en-US" sz="1800" i="1" dirty="0"/>
              <a:t>Brain</a:t>
            </a:r>
            <a:r>
              <a:rPr lang="en-US" altLang="en-US" sz="1800" dirty="0"/>
              <a:t> 2012; Duessing, Mil Med 2012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28C0BC6-E683-4005-BD1A-1193C6A6F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445260"/>
            <a:ext cx="3224213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366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Incidence of MS in Kaiser Permanente Southern California </a:t>
            </a:r>
            <a:r>
              <a:rPr lang="en-US" sz="2000" dirty="0"/>
              <a:t>Langer-Gould, </a:t>
            </a:r>
            <a:r>
              <a:rPr lang="en-US" sz="2000" i="1" dirty="0"/>
              <a:t>Neurology</a:t>
            </a:r>
            <a:r>
              <a:rPr lang="en-US" sz="2000" dirty="0"/>
              <a:t> 2013</a:t>
            </a:r>
          </a:p>
        </p:txBody>
      </p:sp>
      <p:pic>
        <p:nvPicPr>
          <p:cNvPr id="2458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982" y="1600200"/>
            <a:ext cx="382003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39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09600" y="2209800"/>
            <a:ext cx="7696200" cy="4114800"/>
          </a:xfrm>
        </p:spPr>
        <p:txBody>
          <a:bodyPr>
            <a:normAutofit/>
          </a:bodyPr>
          <a:lstStyle/>
          <a:p>
            <a:pPr>
              <a:lnSpc>
                <a:spcPts val="3440"/>
              </a:lnSpc>
              <a:buFont typeface="Arial"/>
              <a:buChar char="•"/>
              <a:defRPr/>
            </a:pPr>
            <a:r>
              <a:rPr lang="en-US" sz="2200" dirty="0"/>
              <a:t>Primary: Obtain scientifically sound &amp; economically feasible US national prevalence estimate</a:t>
            </a:r>
          </a:p>
          <a:p>
            <a:pPr lvl="1">
              <a:lnSpc>
                <a:spcPts val="3440"/>
              </a:lnSpc>
              <a:buFont typeface="Arial"/>
              <a:buChar char="•"/>
              <a:defRPr/>
            </a:pPr>
            <a:r>
              <a:rPr lang="en-US" sz="1800" dirty="0"/>
              <a:t>Demographic and regional stratified prevalence estimates</a:t>
            </a:r>
          </a:p>
          <a:p>
            <a:pPr>
              <a:lnSpc>
                <a:spcPts val="3440"/>
              </a:lnSpc>
              <a:buFont typeface="Arial"/>
              <a:buChar char="•"/>
              <a:defRPr/>
            </a:pPr>
            <a:r>
              <a:rPr lang="en-US" sz="2200" dirty="0"/>
              <a:t>Secondary: Assess burden of disease</a:t>
            </a:r>
          </a:p>
          <a:p>
            <a:pPr lvl="1">
              <a:lnSpc>
                <a:spcPts val="3440"/>
              </a:lnSpc>
              <a:buFont typeface="Arial"/>
              <a:buChar char="•"/>
              <a:defRPr/>
            </a:pPr>
            <a:r>
              <a:rPr lang="en-US" sz="1800" dirty="0"/>
              <a:t>Health care utilization and </a:t>
            </a:r>
            <a:r>
              <a:rPr lang="en-US" sz="2200" dirty="0"/>
              <a:t>costs</a:t>
            </a:r>
          </a:p>
          <a:p>
            <a:pPr>
              <a:lnSpc>
                <a:spcPts val="3440"/>
              </a:lnSpc>
              <a:buFont typeface="Arial"/>
              <a:buChar char="•"/>
              <a:defRPr/>
            </a:pPr>
            <a:r>
              <a:rPr lang="en-US" sz="2200" dirty="0"/>
              <a:t>Tertiary: Develop a long-term strategy to assess MS prevalence at regular intervals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br>
              <a:rPr lang="en-US" dirty="0">
                <a:solidFill>
                  <a:srgbClr val="F5822A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US MS Prevalence Workgroup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Mission (National MS Society): 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9323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1316C-EA40-46BD-953C-C6C40D144A18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533400"/>
            <a:ext cx="8686800" cy="11430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/>
              <a:t>Options for case finding &amp; data acquisition</a:t>
            </a:r>
          </a:p>
        </p:txBody>
      </p:sp>
      <p:graphicFrame>
        <p:nvGraphicFramePr>
          <p:cNvPr id="6" name="Group 71"/>
          <p:cNvGraphicFramePr>
            <a:graphicFrameLocks noGrp="1"/>
          </p:cNvGraphicFramePr>
          <p:nvPr>
            <p:ph idx="1"/>
            <p:extLst/>
          </p:nvPr>
        </p:nvGraphicFramePr>
        <p:xfrm>
          <a:off x="609600" y="1219200"/>
          <a:ext cx="8077200" cy="4854325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5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68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7685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Approach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Accuracy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Extras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Cost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Feasibility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Other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6500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Admin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Datasets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(Optum, Medicare, DoD-VA)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DX +(+)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Estimate +(+)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Region, SES, burden of 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Quick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Large 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Repeatable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540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Surveys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(BRFSS)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DX +(+)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Estimate +(+)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Region, SES,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behaviors, comorbid disease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$$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++(+)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Small 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Piggyback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Timeline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Repeatable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17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Registry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(Regional or National)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DX +++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Estimate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Region, SES,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clinical detail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$$$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Voluntary vs. mandatory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372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E6C3E7-EC9F-4605-B848-1A9A220B1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MS Prevalence Group Case Finding Algorithm </a:t>
            </a:r>
            <a:r>
              <a:rPr lang="en-US" sz="2200" dirty="0"/>
              <a:t>Culpepper, </a:t>
            </a:r>
            <a:r>
              <a:rPr lang="en-US" sz="2200" i="1" dirty="0"/>
              <a:t>Neurology</a:t>
            </a:r>
            <a:r>
              <a:rPr lang="en-US" sz="2200" dirty="0"/>
              <a:t> in press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5899D88-957A-4DEA-9D11-0C4FF483EA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2400" y="2438400"/>
            <a:ext cx="5696396" cy="235107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20EE-F920-4128-91C9-E2F7BBE64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83690" y="1981200"/>
            <a:ext cx="4038600" cy="4718304"/>
          </a:xfrm>
        </p:spPr>
        <p:txBody>
          <a:bodyPr>
            <a:normAutofit/>
          </a:bodyPr>
          <a:lstStyle/>
          <a:p>
            <a:r>
              <a:rPr lang="en-US" sz="2000" dirty="0"/>
              <a:t>We reviewed 8,041 medical records (VHA: 3,452, KPSC: 2,935, MB: 1,654)  </a:t>
            </a:r>
          </a:p>
          <a:p>
            <a:r>
              <a:rPr lang="en-US" sz="2000" dirty="0"/>
              <a:t>Sensitivity [86.6-93.2%], specificity [66.7-82.5%], positive predictive value [95.4-97.8%], and inter-rater reliability [Youden’s J=0.60-0.69]) were generally stable across datasets  for 1 or 2 yrs</a:t>
            </a:r>
          </a:p>
          <a:p>
            <a:r>
              <a:rPr lang="en-US" sz="2000" dirty="0"/>
              <a:t>We recommend that future MS studies using AHC datasets employ this algorithm. </a:t>
            </a:r>
          </a:p>
        </p:txBody>
      </p:sp>
    </p:spTree>
    <p:extLst>
      <p:ext uri="{BB962C8B-B14F-4D97-AF65-F5344CB8AC3E}">
        <p14:creationId xmlns:p14="http://schemas.microsoft.com/office/powerpoint/2010/main" val="1311166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MS Prevalence in the United States</a:t>
            </a:r>
            <a:br>
              <a:rPr lang="en-US" dirty="0"/>
            </a:br>
            <a:r>
              <a:rPr lang="en-US" sz="2200" dirty="0"/>
              <a:t>Wallin, </a:t>
            </a:r>
            <a:r>
              <a:rPr lang="en-US" sz="2200" i="1" dirty="0"/>
              <a:t>Neurology</a:t>
            </a:r>
            <a:r>
              <a:rPr lang="en-US" sz="2200" dirty="0"/>
              <a:t> in press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038600" cy="4718304"/>
          </a:xfrm>
        </p:spPr>
        <p:txBody>
          <a:bodyPr>
            <a:normAutofit/>
          </a:bodyPr>
          <a:lstStyle/>
          <a:p>
            <a:r>
              <a:rPr lang="en-US" sz="1800" dirty="0"/>
              <a:t>Validated </a:t>
            </a:r>
            <a:r>
              <a:rPr lang="en-US" sz="1800" i="1" dirty="0"/>
              <a:t>MS algorithm </a:t>
            </a:r>
            <a:r>
              <a:rPr lang="en-US" sz="1800" dirty="0"/>
              <a:t>applied to national administrative health claims datasets in the US: </a:t>
            </a:r>
            <a:r>
              <a:rPr lang="en-US" sz="1400" dirty="0"/>
              <a:t>private insurance (Optum, Truven, Kaiser So.CA), government (Medicaid, Medicare, VA). </a:t>
            </a:r>
          </a:p>
          <a:p>
            <a:r>
              <a:rPr lang="en-US" sz="1800" dirty="0"/>
              <a:t>Estimated 10-year period prevalence (2000-2010) for MS:</a:t>
            </a:r>
          </a:p>
          <a:p>
            <a:pPr lvl="1"/>
            <a:r>
              <a:rPr lang="en-US" sz="1400" dirty="0"/>
              <a:t>Overall: </a:t>
            </a:r>
            <a:r>
              <a:rPr lang="it-IT" sz="1400" dirty="0"/>
              <a:t>309.2 per 100,000 </a:t>
            </a:r>
            <a:r>
              <a:rPr lang="it-IT" sz="1200" dirty="0"/>
              <a:t>(95% CI: 308.1-310.1)</a:t>
            </a:r>
            <a:endParaRPr lang="en-US" sz="1200" dirty="0"/>
          </a:p>
          <a:p>
            <a:pPr lvl="1"/>
            <a:r>
              <a:rPr lang="en-US" sz="1400" dirty="0"/>
              <a:t>Cases with MS: 727,344 </a:t>
            </a:r>
          </a:p>
          <a:p>
            <a:r>
              <a:rPr lang="en-US" sz="1800" dirty="0"/>
              <a:t>Estimated “Life-time” prevalence for 2017</a:t>
            </a:r>
          </a:p>
          <a:p>
            <a:pPr lvl="1"/>
            <a:r>
              <a:rPr lang="en-US" sz="1400" dirty="0"/>
              <a:t>Overall: 362.6 per 100,000 </a:t>
            </a:r>
          </a:p>
          <a:p>
            <a:pPr lvl="1"/>
            <a:r>
              <a:rPr lang="en-US" sz="1400" dirty="0"/>
              <a:t>Cases with MS: 914,651 </a:t>
            </a:r>
            <a:endParaRPr lang="en-US" sz="600" dirty="0"/>
          </a:p>
          <a:p>
            <a:pPr marL="0" indent="0">
              <a:buNone/>
            </a:pPr>
            <a:endParaRPr lang="en-US" sz="1800" dirty="0"/>
          </a:p>
          <a:p>
            <a:pPr marL="274320" lvl="1" indent="0">
              <a:buNone/>
            </a:pPr>
            <a:r>
              <a:rPr lang="en-US" sz="1400" dirty="0"/>
              <a:t>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731" y="1752600"/>
            <a:ext cx="4443269" cy="375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4400" y="5461348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10-year US Period Prevalence (2000-2010) for MS per 100,000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929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(2010 US Census)</a:t>
            </a:r>
          </a:p>
        </p:txBody>
      </p:sp>
    </p:spTree>
    <p:extLst>
      <p:ext uri="{BB962C8B-B14F-4D97-AF65-F5344CB8AC3E}">
        <p14:creationId xmlns:p14="http://schemas.microsoft.com/office/powerpoint/2010/main" val="75637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No Conflicts of Interest to Declare</a:t>
            </a:r>
          </a:p>
        </p:txBody>
      </p:sp>
    </p:spTree>
    <p:extLst>
      <p:ext uri="{BB962C8B-B14F-4D97-AF65-F5344CB8AC3E}">
        <p14:creationId xmlns:p14="http://schemas.microsoft.com/office/powerpoint/2010/main" val="2855063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368300" y="533400"/>
            <a:ext cx="8453438" cy="1143000"/>
          </a:xfrm>
          <a:noFill/>
        </p:spPr>
        <p:txBody>
          <a:bodyPr>
            <a:noAutofit/>
          </a:bodyPr>
          <a:lstStyle/>
          <a:p>
            <a:pPr algn="ctr"/>
            <a:r>
              <a:rPr lang="en-US" altLang="en-US" sz="3200" dirty="0"/>
              <a:t>Time to EDSS 6 from first symptoms onset of MS</a:t>
            </a:r>
            <a:br>
              <a:rPr lang="en-US" altLang="en-US" sz="3200" dirty="0"/>
            </a:br>
            <a:endParaRPr lang="en-US" altLang="en-US" sz="3200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1991270"/>
              </p:ext>
            </p:extLst>
          </p:nvPr>
        </p:nvGraphicFramePr>
        <p:xfrm>
          <a:off x="368300" y="2080112"/>
          <a:ext cx="8382000" cy="373372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451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0891">
                <a:tc>
                  <a:txBody>
                    <a:bodyPr/>
                    <a:lstStyle/>
                    <a:p>
                      <a:r>
                        <a:rPr lang="en-US" sz="1800" dirty="0"/>
                        <a:t>Study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Location</a:t>
                      </a:r>
                      <a:r>
                        <a:rPr lang="en-US" sz="1800" baseline="0" dirty="0"/>
                        <a:t> (n)</a:t>
                      </a:r>
                      <a:endParaRPr lang="en-US" sz="18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Mean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Disease Duration </a:t>
                      </a:r>
                    </a:p>
                    <a:p>
                      <a:pPr algn="ctr"/>
                      <a:r>
                        <a:rPr lang="en-US" sz="1200" dirty="0"/>
                        <a:t>at prevalence day</a:t>
                      </a:r>
                    </a:p>
                    <a:p>
                      <a:pPr algn="ctr"/>
                      <a:r>
                        <a:rPr lang="en-US" sz="1800" dirty="0"/>
                        <a:t>(yrs)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Median</a:t>
                      </a:r>
                      <a:r>
                        <a:rPr lang="en-US" sz="1800" baseline="0" dirty="0"/>
                        <a:t> Time to EDSS 6*</a:t>
                      </a:r>
                    </a:p>
                    <a:p>
                      <a:pPr algn="ctr"/>
                      <a:r>
                        <a:rPr lang="en-US" sz="1800" baseline="0" dirty="0"/>
                        <a:t>(yrs)</a:t>
                      </a:r>
                      <a:endParaRPr lang="en-US" sz="1800" dirty="0"/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r>
                        <a:rPr lang="en-US" sz="1600" dirty="0"/>
                        <a:t>Weinshenker, 1989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Ontario (1,099)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12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r>
                        <a:rPr lang="en-US" sz="1600" dirty="0"/>
                        <a:t>Confavreux, 2000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Europe</a:t>
                      </a:r>
                      <a:r>
                        <a:rPr lang="en-US" sz="1600" baseline="0" dirty="0"/>
                        <a:t> (1,844)</a:t>
                      </a:r>
                      <a:endParaRPr lang="en-US" sz="16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69">
                <a:tc>
                  <a:txBody>
                    <a:bodyPr/>
                    <a:lstStyle/>
                    <a:p>
                      <a:r>
                        <a:rPr lang="en-US" sz="1600" dirty="0"/>
                        <a:t>Pittock, 2004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Rochester, MN (166)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1637">
                <a:tc>
                  <a:txBody>
                    <a:bodyPr/>
                    <a:lstStyle/>
                    <a:p>
                      <a:r>
                        <a:rPr lang="en-US" sz="1600" dirty="0"/>
                        <a:t>Tremlett, 2006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British</a:t>
                      </a:r>
                      <a:r>
                        <a:rPr lang="en-US" sz="1600" baseline="0" dirty="0"/>
                        <a:t> Columbia (2,319)</a:t>
                      </a:r>
                      <a:endParaRPr lang="en-US" sz="16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100">
                <a:tc>
                  <a:txBody>
                    <a:bodyPr/>
                    <a:lstStyle/>
                    <a:p>
                      <a:r>
                        <a:rPr lang="en-US" sz="1600" dirty="0"/>
                        <a:t>Wallin, 2015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US Military (2,477)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10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22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601932535"/>
                  </a:ext>
                </a:extLst>
              </a:tr>
              <a:tr h="424100">
                <a:tc>
                  <a:txBody>
                    <a:bodyPr/>
                    <a:lstStyle/>
                    <a:p>
                      <a:r>
                        <a:rPr lang="en-US" sz="1600" dirty="0"/>
                        <a:t>Manouchehrinia, 2017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Sweden (7,579)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17</a:t>
                      </a:r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</a:t>
                      </a:r>
                    </a:p>
                  </a:txBody>
                  <a:tcPr marT="45711" marB="45711"/>
                </a:tc>
                <a:extLst>
                  <a:ext uri="{0D108BD9-81ED-4DB2-BD59-A6C34878D82A}">
                    <a16:rowId xmlns:a16="http://schemas.microsoft.com/office/drawing/2014/main" val="387351961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8300" y="5841426"/>
            <a:ext cx="3647152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*From MS onset by Kaplan-Meier estimates</a:t>
            </a:r>
          </a:p>
        </p:txBody>
      </p:sp>
    </p:spTree>
    <p:extLst>
      <p:ext uri="{BB962C8B-B14F-4D97-AF65-F5344CB8AC3E}">
        <p14:creationId xmlns:p14="http://schemas.microsoft.com/office/powerpoint/2010/main" val="1489699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3A758-4C8F-42DF-9FCE-C04DAA5EA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Clinical Progression of MS in the DMT-era</a:t>
            </a:r>
            <a:br>
              <a:rPr lang="en-US" dirty="0"/>
            </a:br>
            <a:r>
              <a:rPr lang="en-US" sz="2200" dirty="0"/>
              <a:t>Manouchehrinia, </a:t>
            </a:r>
            <a:r>
              <a:rPr lang="en-US" sz="2200" i="1" dirty="0"/>
              <a:t>MS Journal </a:t>
            </a:r>
            <a:r>
              <a:rPr lang="en-US" sz="2200" dirty="0"/>
              <a:t>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05368-A41C-4624-9E72-139B5FFF9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1800" dirty="0"/>
              <a:t>Swedish MS Register Data (n=12,703) with at least 3 EDSS scores in 2015</a:t>
            </a:r>
          </a:p>
          <a:p>
            <a:r>
              <a:rPr lang="en-US" sz="1800" dirty="0"/>
              <a:t>Majority of patient exposed to DMTs (14% never exposed, 15% unknown)</a:t>
            </a:r>
          </a:p>
          <a:p>
            <a:r>
              <a:rPr lang="en-US" sz="1800" dirty="0"/>
              <a:t>Median age to reach: EDSS 3.0: 55 yrs, EDSS 4.0: 61 yrs, EDSS 6.0: 64 yrs</a:t>
            </a:r>
          </a:p>
          <a:p>
            <a:r>
              <a:rPr lang="en-US" sz="1800" dirty="0"/>
              <a:t>Median age to onset of SPMS was 57yrs and median time from disease onset to SPMS was 23 yrs</a:t>
            </a:r>
          </a:p>
          <a:p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DFA9309-64CA-4ABA-B84F-C78EB032BC8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1371600" y="1819690"/>
            <a:ext cx="6172200" cy="21454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08DCED-3FC8-4B35-AF8D-61B2CAE00E6F}"/>
              </a:ext>
            </a:extLst>
          </p:cNvPr>
          <p:cNvSpPr txBox="1"/>
          <p:nvPr/>
        </p:nvSpPr>
        <p:spPr>
          <a:xfrm>
            <a:off x="740954" y="4184625"/>
            <a:ext cx="7662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Kaplan–Meier curves of time from birth (left) and multiple sclerosis onset (right) to EDSS score milestones 3.0, 4.0, 6.0 and SPMS</a:t>
            </a:r>
          </a:p>
        </p:txBody>
      </p:sp>
    </p:spTree>
    <p:extLst>
      <p:ext uri="{BB962C8B-B14F-4D97-AF65-F5344CB8AC3E}">
        <p14:creationId xmlns:p14="http://schemas.microsoft.com/office/powerpoint/2010/main" val="1823616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33FC9-5AD2-4824-BCCA-F349DA6F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85800"/>
            <a:ext cx="99822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 Burden of Disease 2016 </a:t>
            </a:r>
            <a:br>
              <a:rPr lang="en-US" dirty="0"/>
            </a:br>
            <a:r>
              <a:rPr lang="en-US" dirty="0"/>
              <a:t>Approach to MS Morbidity and Mortality 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7A03E-B245-4214-B650-E41469F06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876800"/>
          </a:xfrm>
        </p:spPr>
        <p:txBody>
          <a:bodyPr/>
          <a:lstStyle/>
          <a:p>
            <a:r>
              <a:rPr lang="en-US" dirty="0"/>
              <a:t>Unique source for integrated global estimates of prevalence, incidence, and deaths from MS</a:t>
            </a:r>
          </a:p>
          <a:p>
            <a:pPr lvl="0">
              <a:buClr>
                <a:srgbClr val="93A299"/>
              </a:buClr>
            </a:pPr>
            <a:r>
              <a:rPr lang="en-US" dirty="0">
                <a:solidFill>
                  <a:srgbClr val="292934"/>
                </a:solidFill>
              </a:rPr>
              <a:t>Morbidity and mortality data stratified by country, region and development level</a:t>
            </a:r>
            <a:endParaRPr lang="en-US" dirty="0"/>
          </a:p>
          <a:p>
            <a:r>
              <a:rPr lang="en-US" dirty="0"/>
              <a:t>GBD 2016 results are more accessible to researchers and clinicians with interest in MS </a:t>
            </a:r>
          </a:p>
          <a:p>
            <a:r>
              <a:rPr lang="en-US" dirty="0"/>
              <a:t>Data helpful for clinical planning and health policy makers</a:t>
            </a:r>
          </a:p>
          <a:p>
            <a:r>
              <a:rPr lang="en-US" dirty="0"/>
              <a:t>Models for estimating outcomes improve with more robust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9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Global Burden of Neurological Disorders</a:t>
            </a:r>
            <a:br>
              <a:rPr lang="en-US" dirty="0"/>
            </a:br>
            <a:r>
              <a:rPr lang="en-US" dirty="0"/>
              <a:t>1990-2015 </a:t>
            </a:r>
            <a:r>
              <a:rPr lang="en-US" sz="2000" dirty="0"/>
              <a:t>(GBD Neuro Disease Collaborators, </a:t>
            </a:r>
            <a:r>
              <a:rPr lang="en-US" sz="2000" i="1" dirty="0"/>
              <a:t>Lancet Neurol </a:t>
            </a:r>
            <a:r>
              <a:rPr lang="en-US" sz="2000" dirty="0"/>
              <a:t>2017)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E8CAFE-1A85-41E6-8E8F-252E07657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4038600" cy="4718304"/>
          </a:xfrm>
        </p:spPr>
        <p:txBody>
          <a:bodyPr>
            <a:normAutofit/>
          </a:bodyPr>
          <a:lstStyle/>
          <a:p>
            <a:r>
              <a:rPr lang="en-US" sz="2000" dirty="0"/>
              <a:t>Neurological disorders ranked as the leading cause group of DALYs in 2015 (10.2%)</a:t>
            </a:r>
          </a:p>
          <a:p>
            <a:r>
              <a:rPr lang="en-US" sz="2000" dirty="0"/>
              <a:t>Neurological disorders were the second leading cause of mortality (16.8% global deaths)</a:t>
            </a:r>
          </a:p>
          <a:p>
            <a:r>
              <a:rPr lang="en-US" sz="2000" dirty="0"/>
              <a:t>Most prevalent neurological conditions (millions):</a:t>
            </a:r>
          </a:p>
          <a:p>
            <a:pPr lvl="1"/>
            <a:r>
              <a:rPr lang="en-US" sz="1600" dirty="0"/>
              <a:t>Tension type headache (1,506)</a:t>
            </a:r>
          </a:p>
          <a:p>
            <a:pPr lvl="1"/>
            <a:r>
              <a:rPr lang="en-US" sz="1600" dirty="0"/>
              <a:t>Migraine (959)</a:t>
            </a:r>
          </a:p>
          <a:p>
            <a:pPr lvl="1"/>
            <a:r>
              <a:rPr lang="en-US" sz="1600" dirty="0"/>
              <a:t>Medication overuse headache (59)</a:t>
            </a:r>
          </a:p>
          <a:p>
            <a:pPr lvl="1"/>
            <a:r>
              <a:rPr lang="en-US" sz="1600" dirty="0"/>
              <a:t>Dementia (46)</a:t>
            </a:r>
          </a:p>
          <a:p>
            <a:pPr lvl="1"/>
            <a:r>
              <a:rPr lang="en-US" sz="1600" dirty="0"/>
              <a:t>Multiple Sclerosis (2)</a:t>
            </a:r>
          </a:p>
          <a:p>
            <a:endParaRPr lang="en-US" sz="2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3D3CB3-B72D-44BC-98AA-F85B165EA2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4343400" cy="337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861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Global Burden of Multiple Sclerosis </a:t>
            </a:r>
            <a:br>
              <a:rPr lang="en-US" dirty="0"/>
            </a:br>
            <a:r>
              <a:rPr lang="en-US" sz="2200" dirty="0"/>
              <a:t>(GBD 2016, </a:t>
            </a:r>
            <a:r>
              <a:rPr lang="en-US" sz="2200" i="1" dirty="0"/>
              <a:t>Lancet Neurol </a:t>
            </a:r>
            <a:r>
              <a:rPr lang="en-US" sz="2200" dirty="0"/>
              <a:t>in press)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FR" sz="2000" dirty="0"/>
              <a:t>MS morbidity estimates derived with GBD methods using 123 unique sources on prevalence and 65 unique sources on incidence </a:t>
            </a:r>
            <a:r>
              <a:rPr lang="fr-FR" sz="1200" dirty="0"/>
              <a:t>(prevalence, DALYs, YLL, mortality)</a:t>
            </a:r>
          </a:p>
          <a:p>
            <a:r>
              <a:rPr lang="en-US" sz="2000" dirty="0"/>
              <a:t>2,221,188 MS cases in 2016 worldwide (95% UI: 2,033,866- 2,436,858) &amp; prevalence of 30.1 per 100,000 population. </a:t>
            </a:r>
          </a:p>
          <a:p>
            <a:r>
              <a:rPr lang="en-US" sz="2000" dirty="0"/>
              <a:t>Geographic gradients diffusing but persist in 2016</a:t>
            </a:r>
          </a:p>
          <a:p>
            <a:r>
              <a:rPr lang="en-US" sz="2000" dirty="0"/>
              <a:t>MS ranked 14th among major neurological conditions as a cause of DALYs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8" y="2209800"/>
            <a:ext cx="4441137" cy="28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232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866C0-7800-42B6-B0AE-DD8E56E8D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Morbidity &amp; Mortality-GBD 2016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34615A-D2C6-4EF0-AFE1-E37131BAEDF2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93727524"/>
              </p:ext>
            </p:extLst>
          </p:nvPr>
        </p:nvGraphicFramePr>
        <p:xfrm>
          <a:off x="4953000" y="2209800"/>
          <a:ext cx="4038600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2" name="Acrobat Document" r:id="rId3" imgW="5028993" imgH="3886200" progId="Acrobat.Document.DC">
                  <p:embed/>
                </p:oleObj>
              </mc:Choice>
              <mc:Fallback>
                <p:oleObj name="Acrobat Document" r:id="rId3" imgW="5028993" imgH="38862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53000" y="2209800"/>
                        <a:ext cx="4038600" cy="3121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9B1BA-1DC7-4A6F-880C-DBB251F32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1752600"/>
            <a:ext cx="4038600" cy="4718304"/>
          </a:xfrm>
        </p:spPr>
        <p:txBody>
          <a:bodyPr>
            <a:normAutofit fontScale="92500"/>
          </a:bodyPr>
          <a:lstStyle/>
          <a:p>
            <a:r>
              <a:rPr lang="en-US" sz="2000" dirty="0"/>
              <a:t>Global age-standardized MS death rates decreased -11.5% (-35.4 to -4.7) between 1990-2016 </a:t>
            </a:r>
          </a:p>
          <a:p>
            <a:r>
              <a:rPr lang="en-US" sz="2000" dirty="0"/>
              <a:t>YLL of MS greatest in 6</a:t>
            </a:r>
            <a:r>
              <a:rPr lang="en-US" sz="2000" baseline="30000" dirty="0"/>
              <a:t>th</a:t>
            </a:r>
            <a:r>
              <a:rPr lang="en-US" sz="2000" dirty="0"/>
              <a:t> decade of life</a:t>
            </a:r>
          </a:p>
          <a:p>
            <a:r>
              <a:rPr lang="en-US" sz="2000" dirty="0"/>
              <a:t>YLD rises to peak to age 55 years then climbs in the 80-90s</a:t>
            </a:r>
          </a:p>
          <a:p>
            <a:r>
              <a:rPr lang="en-US" sz="2000" dirty="0"/>
              <a:t>DALYs for MS in 2016 were 1,151,478 representing a non-significant drop of -4.2 (-16.4 to 0.8) from 1990</a:t>
            </a:r>
          </a:p>
          <a:p>
            <a:r>
              <a:rPr lang="en-US" sz="2200" dirty="0"/>
              <a:t>MS made up 0.42% (0.37 to 0.46) of the overall DALYs from all neurological disorders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1196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Factors for MS Onset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Genes </a:t>
            </a:r>
            <a:r>
              <a:rPr lang="en-US" sz="2000" dirty="0"/>
              <a:t>(HLA DRB)</a:t>
            </a:r>
          </a:p>
          <a:p>
            <a:r>
              <a:rPr lang="en-US" dirty="0"/>
              <a:t>Demographic</a:t>
            </a:r>
          </a:p>
          <a:p>
            <a:pPr lvl="1"/>
            <a:r>
              <a:rPr lang="en-US" dirty="0"/>
              <a:t>Female sex </a:t>
            </a:r>
          </a:p>
          <a:p>
            <a:pPr lvl="1"/>
            <a:r>
              <a:rPr lang="en-US" dirty="0"/>
              <a:t>Geography</a:t>
            </a:r>
          </a:p>
          <a:p>
            <a:r>
              <a:rPr lang="en-US" dirty="0"/>
              <a:t>Infections</a:t>
            </a:r>
          </a:p>
          <a:p>
            <a:r>
              <a:rPr lang="en-US" dirty="0"/>
              <a:t>Smoking</a:t>
            </a:r>
          </a:p>
          <a:p>
            <a:r>
              <a:rPr lang="en-US" dirty="0"/>
              <a:t>Sunlight/Vitamin D</a:t>
            </a:r>
          </a:p>
          <a:p>
            <a:r>
              <a:rPr lang="en-US" dirty="0"/>
              <a:t>Obesity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595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en-US" altLang="en-US" sz="4000" dirty="0"/>
              <a:t>Candidate Genes in MS </a:t>
            </a:r>
            <a:br>
              <a:rPr lang="en-US" altLang="en-US" sz="4000" dirty="0"/>
            </a:br>
            <a:r>
              <a:rPr lang="en-US" altLang="en-US" sz="1600" dirty="0"/>
              <a:t>(adapted from Baranzini SE, Oksenberg JR. </a:t>
            </a:r>
            <a:r>
              <a:rPr lang="en-US" altLang="en-US" sz="1600" i="1" dirty="0"/>
              <a:t>Trends Genet  </a:t>
            </a:r>
            <a:r>
              <a:rPr lang="en-US" altLang="en-US" sz="1600" dirty="0"/>
              <a:t>2017, Boullerne  A, et al. </a:t>
            </a:r>
            <a:r>
              <a:rPr lang="en-US" altLang="en-US" sz="1600" i="1" dirty="0"/>
              <a:t>ASN Neurol </a:t>
            </a:r>
            <a:r>
              <a:rPr lang="en-US" altLang="en-US" sz="1600" dirty="0"/>
              <a:t>2015)</a:t>
            </a:r>
            <a:endParaRPr lang="en-US" altLang="en-US" sz="4000" dirty="0"/>
          </a:p>
        </p:txBody>
      </p:sp>
      <p:graphicFrame>
        <p:nvGraphicFramePr>
          <p:cNvPr id="136339" name="Group 14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437557276"/>
              </p:ext>
            </p:extLst>
          </p:nvPr>
        </p:nvGraphicFramePr>
        <p:xfrm>
          <a:off x="1295400" y="1295400"/>
          <a:ext cx="6400800" cy="5180684"/>
        </p:xfrm>
        <a:graphic>
          <a:graphicData uri="http://schemas.openxmlformats.org/drawingml/2006/table">
            <a:tbl>
              <a:tblPr/>
              <a:tblGrid>
                <a:gridCol w="382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17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Gene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Chromosomal position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" charset="0"/>
                        </a:rPr>
                        <a:t>Odds Ratio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HLA DRB1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6p21-6p23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2.3-6.4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09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IL2RA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interleukin 2 receptor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10p15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IL7R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interleukin 7 receptor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5p13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1.18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34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CLEC16A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C-type lectin domain family 16, 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16p13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RPLS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ribosomal protein LS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1p22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44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DBC1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deleted in bladder cancer 1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9q33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61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CD58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lymphocyte function-associated antigen 3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1p13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1.24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23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ALK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anaplastic lymphoma receptor tyrosine kinase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2p23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1.37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4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FAM69A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family with sequence similarity 69, A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1p22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1.12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4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IRF8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dirty="0">
                          <a:effectLst/>
                          <a:latin typeface="+mn-lt"/>
                        </a:rPr>
                        <a:t>interferon regulatory factor 8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16q24.1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1.25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84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LKB1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liver kinase B1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19p13.3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Monotype Sorts" pitchFamily="1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1.63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823403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Genetic Susceptibility and MS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dirty="0"/>
              <a:t>Based on sibling studies, the 200+ identified MS genetic alleles explains only 27% of heritability with the majority (20%) from HLA DRB1*15:01(Lill C, 2014)</a:t>
            </a:r>
            <a:endParaRPr lang="en-US" altLang="en-US" dirty="0">
              <a:effectLst/>
            </a:endParaRPr>
          </a:p>
          <a:p>
            <a:r>
              <a:rPr lang="en-US" altLang="en-US" dirty="0"/>
              <a:t>HLA Complexity &amp; Interactions (Hollenbach J, 2015)</a:t>
            </a:r>
          </a:p>
          <a:p>
            <a:pPr lvl="1"/>
            <a:r>
              <a:rPr lang="en-US" altLang="en-US" dirty="0"/>
              <a:t>Complex allelic hierarchical lineages, cis/trans haplotypic effects</a:t>
            </a:r>
          </a:p>
          <a:p>
            <a:pPr lvl="1"/>
            <a:r>
              <a:rPr lang="en-US" dirty="0"/>
              <a:t>Killer-cell immunoglobulin-like receptors (KIRs), </a:t>
            </a:r>
            <a:endParaRPr lang="en-US" altLang="en-US" dirty="0">
              <a:effectLst/>
            </a:endParaRPr>
          </a:p>
          <a:p>
            <a:r>
              <a:rPr lang="en-US" altLang="en-US" dirty="0">
                <a:effectLst/>
              </a:rPr>
              <a:t>Environmental and epigenetic modifications on genome require study (Baranzini, 2010)</a:t>
            </a:r>
          </a:p>
          <a:p>
            <a:r>
              <a:rPr lang="en-US" altLang="en-US" dirty="0">
                <a:effectLst/>
              </a:rPr>
              <a:t>Susceptibility genes “</a:t>
            </a:r>
            <a:r>
              <a:rPr lang="en-US" altLang="en-US" dirty="0"/>
              <a:t>prime the pump</a:t>
            </a:r>
            <a:r>
              <a:rPr lang="en-US" altLang="en-US" dirty="0">
                <a:effectLst/>
              </a:rPr>
              <a:t>”</a:t>
            </a:r>
          </a:p>
          <a:p>
            <a:endParaRPr lang="en-US" alt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04619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685800"/>
            <a:ext cx="8229600" cy="990600"/>
          </a:xfrm>
        </p:spPr>
        <p:txBody>
          <a:bodyPr/>
          <a:lstStyle/>
          <a:p>
            <a:r>
              <a:rPr lang="en-US" dirty="0"/>
              <a:t>Female Sex and Risk for MS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612" y="2133600"/>
            <a:ext cx="4038600" cy="4718304"/>
          </a:xfrm>
        </p:spPr>
        <p:txBody>
          <a:bodyPr>
            <a:normAutofit/>
          </a:bodyPr>
          <a:lstStyle/>
          <a:p>
            <a:r>
              <a:rPr lang="en-US" sz="1800" dirty="0"/>
              <a:t>Equivalent or higher male sex ratio in early 20</a:t>
            </a:r>
            <a:r>
              <a:rPr lang="en-US" sz="1800" baseline="30000" dirty="0"/>
              <a:t>th</a:t>
            </a:r>
            <a:r>
              <a:rPr lang="en-US" sz="1800" dirty="0"/>
              <a:t> century </a:t>
            </a:r>
            <a:r>
              <a:rPr lang="en-US" sz="1400" dirty="0"/>
              <a:t>(Brain W, 1930)</a:t>
            </a:r>
          </a:p>
          <a:p>
            <a:r>
              <a:rPr lang="en-US" sz="1800" dirty="0"/>
              <a:t>Sex ratio (F:M) has trended towards an increase with time &amp; incidence and decrease with latitude</a:t>
            </a:r>
          </a:p>
          <a:p>
            <a:r>
              <a:rPr lang="en-US" sz="1800" dirty="0"/>
              <a:t>For repeated surveys over time, the F:M ratio has increased</a:t>
            </a:r>
          </a:p>
          <a:p>
            <a:r>
              <a:rPr lang="en-US" sz="1800" dirty="0"/>
              <a:t>Potential explanations</a:t>
            </a:r>
          </a:p>
          <a:p>
            <a:pPr lvl="1"/>
            <a:r>
              <a:rPr lang="en-US" sz="1400" dirty="0"/>
              <a:t>Epigenetic effects with environmental exposures (HLA)  (Chao, 2011)</a:t>
            </a:r>
          </a:p>
          <a:p>
            <a:pPr lvl="1"/>
            <a:r>
              <a:rPr lang="en-US" sz="1400" dirty="0"/>
              <a:t>Differential smoking (Hedstrom, 2009)</a:t>
            </a:r>
          </a:p>
          <a:p>
            <a:pPr lvl="1"/>
            <a:r>
              <a:rPr lang="en-US" sz="1400" dirty="0"/>
              <a:t>Changing rates and timing of pregnancy (Magyari 2016)</a:t>
            </a:r>
          </a:p>
          <a:p>
            <a:pPr lvl="1"/>
            <a:r>
              <a:rPr lang="en-US" sz="1400" dirty="0"/>
              <a:t>Oral contraceptives </a:t>
            </a:r>
            <a:r>
              <a:rPr lang="en-US" sz="1400" dirty="0">
                <a:latin typeface="+mj-lt"/>
              </a:rPr>
              <a:t>(Alonso 2009)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4623769" cy="303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5376445"/>
            <a:ext cx="4293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Female:male sex ratio by latitude, time </a:t>
            </a:r>
          </a:p>
          <a:p>
            <a:r>
              <a:rPr lang="en-US" sz="1600" dirty="0"/>
              <a:t>&amp; incidence. </a:t>
            </a:r>
            <a:r>
              <a:rPr lang="en-US" sz="1400" dirty="0"/>
              <a:t>Koch-Henriksen, </a:t>
            </a:r>
            <a:r>
              <a:rPr lang="en-US" sz="1400" i="1" dirty="0"/>
              <a:t>Lancet Neurol </a:t>
            </a:r>
            <a:r>
              <a:rPr lang="en-US" sz="1400" dirty="0"/>
              <a:t>2010</a:t>
            </a:r>
          </a:p>
        </p:txBody>
      </p:sp>
    </p:spTree>
    <p:extLst>
      <p:ext uri="{BB962C8B-B14F-4D97-AF65-F5344CB8AC3E}">
        <p14:creationId xmlns:p14="http://schemas.microsoft.com/office/powerpoint/2010/main" val="2918224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Assess the current diagnosis and classification of Multiple Sclerosis (MS)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Summarize the prevalence, incidence and progression of MS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Briefly characterize MS risk factors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Recognize the utility of the Global Burden of Disease approach to understand disease morbidity and integrate findings across the world</a:t>
            </a:r>
          </a:p>
        </p:txBody>
      </p:sp>
    </p:spTree>
    <p:extLst>
      <p:ext uri="{BB962C8B-B14F-4D97-AF65-F5344CB8AC3E}">
        <p14:creationId xmlns:p14="http://schemas.microsoft.com/office/powerpoint/2010/main" val="3524581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Migration and MS Morbidity in Australia</a:t>
            </a:r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752600"/>
            <a:ext cx="4038600" cy="170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4038600" cy="4718304"/>
          </a:xfrm>
        </p:spPr>
        <p:txBody>
          <a:bodyPr>
            <a:normAutofit/>
          </a:bodyPr>
          <a:lstStyle/>
          <a:p>
            <a:r>
              <a:rPr lang="en-US" sz="2000" dirty="0"/>
              <a:t>Australian-born MS cases were reassessed in Hobart, Tasmania</a:t>
            </a:r>
          </a:p>
          <a:p>
            <a:r>
              <a:rPr lang="en-US" sz="2000" dirty="0"/>
              <a:t>MS Incidence:</a:t>
            </a:r>
          </a:p>
          <a:p>
            <a:pPr lvl="1"/>
            <a:r>
              <a:rPr lang="en-US" sz="1600" dirty="0"/>
              <a:t>1.63 per 100K 1941-65</a:t>
            </a:r>
          </a:p>
          <a:p>
            <a:pPr lvl="1"/>
            <a:r>
              <a:rPr lang="en-US" sz="1600" dirty="0"/>
              <a:t>3.48 per 100K 1966-81</a:t>
            </a:r>
          </a:p>
          <a:p>
            <a:r>
              <a:rPr lang="en-US" sz="2000" dirty="0"/>
              <a:t>Most UKI immigrants migrated after 15 yrs with interval between immigration year &amp; MS onset 6 yrs (vs. 22 yrs for migrants &lt; 15 yrs)</a:t>
            </a:r>
          </a:p>
          <a:p>
            <a:r>
              <a:rPr lang="en-US" sz="2000" dirty="0"/>
              <a:t>Support for transmissible environmental factor associated with high rates in Tasmania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286000" cy="2634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0505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Viruses &amp; Endogenous Retroviruses in MS</a:t>
            </a:r>
            <a:br>
              <a:rPr lang="en-US" sz="3200" dirty="0"/>
            </a:br>
            <a:r>
              <a:rPr lang="en-US" sz="2200" dirty="0"/>
              <a:t>(Mentis A, et al. </a:t>
            </a:r>
            <a:r>
              <a:rPr lang="en-US" sz="2200" i="1" dirty="0"/>
              <a:t>Acta Neurol Scand </a:t>
            </a:r>
            <a:r>
              <a:rPr lang="en-US" sz="2200" dirty="0"/>
              <a:t>2017)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191000" cy="4718304"/>
          </a:xfrm>
        </p:spPr>
        <p:txBody>
          <a:bodyPr/>
          <a:lstStyle/>
          <a:p>
            <a:r>
              <a:rPr lang="en-US" sz="2400" dirty="0"/>
              <a:t>Viral associations with MS: </a:t>
            </a:r>
          </a:p>
          <a:p>
            <a:pPr lvl="1"/>
            <a:r>
              <a:rPr lang="en-US" sz="1200" dirty="0"/>
              <a:t>EBV</a:t>
            </a:r>
          </a:p>
          <a:p>
            <a:pPr lvl="1"/>
            <a:r>
              <a:rPr lang="en-US" sz="1200" dirty="0"/>
              <a:t>VZV</a:t>
            </a:r>
          </a:p>
          <a:p>
            <a:pPr lvl="1"/>
            <a:r>
              <a:rPr lang="en-US" sz="1200" dirty="0"/>
              <a:t>HHV-6</a:t>
            </a:r>
          </a:p>
          <a:p>
            <a:pPr lvl="1"/>
            <a:r>
              <a:rPr lang="en-US" sz="1200" dirty="0"/>
              <a:t>Measles &amp; Morvilliviruses</a:t>
            </a:r>
          </a:p>
          <a:p>
            <a:pPr lvl="1"/>
            <a:r>
              <a:rPr lang="en-US" sz="1200" dirty="0"/>
              <a:t>LCMV</a:t>
            </a:r>
          </a:p>
          <a:p>
            <a:pPr lvl="1"/>
            <a:r>
              <a:rPr lang="en-US" sz="1200" dirty="0"/>
              <a:t>Corona virus</a:t>
            </a:r>
          </a:p>
          <a:p>
            <a:pPr lvl="1"/>
            <a:r>
              <a:rPr lang="en-US" sz="1200" dirty="0"/>
              <a:t>Saffold virus</a:t>
            </a:r>
          </a:p>
          <a:p>
            <a:r>
              <a:rPr lang="en-US" sz="2000" dirty="0"/>
              <a:t>Human Endogenous Retroviruses</a:t>
            </a:r>
          </a:p>
          <a:p>
            <a:pPr lvl="1"/>
            <a:r>
              <a:rPr lang="en-US" sz="1400" dirty="0"/>
              <a:t>Integrated into human genome as a result of ancestral retroviral infection </a:t>
            </a:r>
          </a:p>
          <a:p>
            <a:pPr lvl="1"/>
            <a:r>
              <a:rPr lang="en-US" sz="1400" dirty="0"/>
              <a:t>Transposable elements change position within genome &amp; have repetitive sequences</a:t>
            </a:r>
          </a:p>
          <a:p>
            <a:pPr lvl="1"/>
            <a:r>
              <a:rPr lang="en-US" sz="1400" dirty="0"/>
              <a:t>Association between environmental viruses &amp; HERV through</a:t>
            </a:r>
          </a:p>
          <a:p>
            <a:pPr lvl="2"/>
            <a:r>
              <a:rPr lang="en-US" sz="1000" dirty="0"/>
              <a:t>Encoding RNAs</a:t>
            </a:r>
          </a:p>
          <a:p>
            <a:pPr lvl="2"/>
            <a:r>
              <a:rPr lang="en-US" sz="1000" dirty="0"/>
              <a:t>HERV protein expression on B cells</a:t>
            </a:r>
          </a:p>
          <a:p>
            <a:pPr lvl="2"/>
            <a:r>
              <a:rPr lang="en-US" sz="1000" dirty="0"/>
              <a:t>HERV activation by viruses (HSV1, HHV-6, EBV)</a:t>
            </a:r>
          </a:p>
          <a:p>
            <a:pPr lvl="2"/>
            <a:r>
              <a:rPr lang="en-US" sz="1000" dirty="0"/>
              <a:t>MSRV-Env protein stimulate immune response </a:t>
            </a:r>
          </a:p>
          <a:p>
            <a:pPr lvl="1"/>
            <a:endParaRPr lang="en-US" sz="14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399"/>
            <a:ext cx="4191000" cy="310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7789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Cortical Pathology and Leptomeningeal Inflammation in MS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28600" y="1752600"/>
            <a:ext cx="4343400" cy="6397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Longitudinal MRI, Postmortem 7-T MRI and immunohistochemistry</a:t>
            </a:r>
          </a:p>
          <a:p>
            <a:r>
              <a:rPr lang="en-US" sz="1700" dirty="0"/>
              <a:t>Absinta, et al 2015</a:t>
            </a:r>
          </a:p>
          <a:p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0" y="2438400"/>
            <a:ext cx="2917204" cy="358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209800"/>
            <a:ext cx="3931920" cy="3951288"/>
          </a:xfrm>
        </p:spPr>
        <p:txBody>
          <a:bodyPr>
            <a:normAutofit/>
          </a:bodyPr>
          <a:lstStyle/>
          <a:p>
            <a:r>
              <a:rPr lang="en-US" sz="1600" dirty="0"/>
              <a:t>Neuroimaging advances have facilitated improved detection of cortical pathology </a:t>
            </a:r>
            <a:r>
              <a:rPr lang="en-US" sz="1200" dirty="0"/>
              <a:t>(Zurawski J, </a:t>
            </a:r>
            <a:r>
              <a:rPr lang="en-US" sz="1200" i="1" dirty="0"/>
              <a:t>JAMA Neurol </a:t>
            </a:r>
            <a:r>
              <a:rPr lang="en-US" sz="1200" dirty="0"/>
              <a:t>2017)</a:t>
            </a:r>
          </a:p>
          <a:p>
            <a:r>
              <a:rPr lang="en-US" sz="1600" dirty="0"/>
              <a:t>Gray matter demyelination, cortical atrophy, and leptomeningeal inflammation may be important components of progressive MS pathology</a:t>
            </a:r>
          </a:p>
          <a:p>
            <a:r>
              <a:rPr lang="en-US" sz="1600" dirty="0"/>
              <a:t>Leptomeningeal enhancement may prove a useful surrogate marker for such pathology</a:t>
            </a:r>
          </a:p>
          <a:p>
            <a:r>
              <a:rPr lang="en-US" sz="1600" dirty="0"/>
              <a:t>Implications for EBV or another infection </a:t>
            </a:r>
            <a:r>
              <a:rPr lang="en-US" sz="1200" dirty="0"/>
              <a:t>(Hassani A, et al. </a:t>
            </a:r>
            <a:r>
              <a:rPr lang="en-US" sz="1200" i="1" dirty="0"/>
              <a:t>PLoS One</a:t>
            </a:r>
            <a:r>
              <a:rPr lang="en-US" sz="1200" dirty="0"/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1596581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>
          <a:xfrm>
            <a:off x="776288" y="584200"/>
            <a:ext cx="7772400" cy="1143000"/>
          </a:xfrm>
        </p:spPr>
        <p:txBody>
          <a:bodyPr/>
          <a:lstStyle/>
          <a:p>
            <a:pPr algn="ctr"/>
            <a:r>
              <a:rPr lang="en-US" altLang="en-US" dirty="0"/>
              <a:t>Smoking and risk for MS onset</a:t>
            </a:r>
            <a:br>
              <a:rPr lang="en-US" altLang="en-US" dirty="0"/>
            </a:br>
            <a:r>
              <a:rPr lang="en-US" altLang="en-US" sz="2000" dirty="0"/>
              <a:t>(Handel, </a:t>
            </a:r>
            <a:r>
              <a:rPr lang="en-US" altLang="en-US" sz="2000" i="1" dirty="0"/>
              <a:t>PLoS One</a:t>
            </a:r>
            <a:r>
              <a:rPr lang="en-US" altLang="en-US" sz="2000" dirty="0"/>
              <a:t>, 2012)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2238375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Search for studies between 1960-2010  </a:t>
            </a:r>
            <a:r>
              <a:rPr lang="en-US" sz="1600" dirty="0"/>
              <a:t>(n=1490)</a:t>
            </a:r>
          </a:p>
          <a:p>
            <a:pPr>
              <a:defRPr/>
            </a:pPr>
            <a:r>
              <a:rPr lang="en-US" sz="2000" dirty="0"/>
              <a:t>Overall RR=1.48 (95% CI: 1.35-1.63)</a:t>
            </a:r>
          </a:p>
          <a:p>
            <a:pPr>
              <a:defRPr/>
            </a:pPr>
            <a:r>
              <a:rPr lang="en-US" sz="2000" dirty="0"/>
              <a:t>Effect sizes uniformly distributed around the meta-analysis effect size indicating no major publication bias</a:t>
            </a:r>
          </a:p>
          <a:p>
            <a:pPr>
              <a:buClr>
                <a:srgbClr val="93A299"/>
              </a:buClr>
              <a:defRPr/>
            </a:pPr>
            <a:r>
              <a:rPr lang="en-US" sz="2000" dirty="0">
                <a:solidFill>
                  <a:srgbClr val="292934"/>
                </a:solidFill>
              </a:rPr>
              <a:t>Clear dose-response relationship between smoking and MS onset</a:t>
            </a:r>
          </a:p>
          <a:p>
            <a:pPr>
              <a:buFont typeface="Monotype Sorts" pitchFamily="1" charset="2"/>
              <a:buChar char="n"/>
              <a:defRPr/>
            </a:pPr>
            <a:endParaRPr lang="en-US" sz="2000" dirty="0"/>
          </a:p>
          <a:p>
            <a:pPr>
              <a:buFont typeface="Monotype Sorts" pitchFamily="1" charset="2"/>
              <a:buChar char="n"/>
              <a:defRPr/>
            </a:pPr>
            <a:endParaRPr lang="en-US" dirty="0"/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97" y="2099469"/>
            <a:ext cx="4876800" cy="232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1B149-3A62-4CE9-9470-F179E8B47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2779713" cy="184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636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708025" y="682625"/>
            <a:ext cx="7772400" cy="1143000"/>
          </a:xfrm>
        </p:spPr>
        <p:txBody>
          <a:bodyPr/>
          <a:lstStyle/>
          <a:p>
            <a:pPr algn="ctr"/>
            <a:r>
              <a:rPr lang="en-US" altLang="en-US" dirty="0"/>
              <a:t>Obesity &amp; MS Risk for Onset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025" y="19812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buFont typeface="Monotype Sorts" pitchFamily="1" charset="2"/>
              <a:buChar char="n"/>
              <a:defRPr/>
            </a:pPr>
            <a:r>
              <a:rPr lang="en-US" sz="2000" dirty="0"/>
              <a:t>For women in the Nurses Health Study, obesity at age 18 years was associated with a 2.25 adjusted RR (95% CI: 1.50-3.37)  for MS onset. </a:t>
            </a:r>
            <a:r>
              <a:rPr lang="en-US" sz="1800" dirty="0"/>
              <a:t>(Munger, </a:t>
            </a:r>
            <a:r>
              <a:rPr lang="en-US" sz="1800" i="1" dirty="0"/>
              <a:t>Neurology</a:t>
            </a:r>
            <a:r>
              <a:rPr lang="en-US" sz="1800" dirty="0"/>
              <a:t> 2009)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2000" dirty="0"/>
              <a:t>A Swedish population-based case-control study found a two-fold significant risk for MS in men and women with BMI &gt; 27 kg/m2 at age 20 years </a:t>
            </a:r>
            <a:r>
              <a:rPr lang="en-US" sz="1800" dirty="0"/>
              <a:t>(Hedstrom, </a:t>
            </a:r>
            <a:r>
              <a:rPr lang="en-US" sz="1800" i="1" dirty="0"/>
              <a:t>Mult Scler </a:t>
            </a:r>
            <a:r>
              <a:rPr lang="en-US" sz="1800" dirty="0"/>
              <a:t>2012)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2000" dirty="0"/>
              <a:t>In a pediatric MS cohort in Kaiser Southern California, obesity was associated with an increased odds of developing CIS/MS in girls </a:t>
            </a:r>
            <a:r>
              <a:rPr lang="en-US" sz="1800" dirty="0"/>
              <a:t>(Langer-Gould A, </a:t>
            </a:r>
            <a:r>
              <a:rPr lang="en-US" sz="1800" i="1" dirty="0"/>
              <a:t>Neurology</a:t>
            </a:r>
            <a:r>
              <a:rPr lang="en-US" sz="1800" dirty="0"/>
              <a:t> 2013)</a:t>
            </a:r>
            <a:r>
              <a:rPr lang="en-US" sz="2000" dirty="0"/>
              <a:t>:</a:t>
            </a:r>
          </a:p>
          <a:p>
            <a:pPr lvl="1">
              <a:defRPr/>
            </a:pPr>
            <a:r>
              <a:rPr lang="en-US" sz="2000" dirty="0"/>
              <a:t>Overweight vs. normal weight: OR: 1.58 (95% CI: 0.71-3.50)</a:t>
            </a:r>
          </a:p>
          <a:p>
            <a:pPr lvl="1">
              <a:defRPr/>
            </a:pPr>
            <a:r>
              <a:rPr lang="en-US" sz="2000" dirty="0"/>
              <a:t>Moderately obese : OR 1.78 (95% CI: 0.70-4.49)</a:t>
            </a:r>
          </a:p>
          <a:p>
            <a:pPr lvl="1">
              <a:defRPr/>
            </a:pPr>
            <a:r>
              <a:rPr lang="en-US" sz="2000" dirty="0"/>
              <a:t>Moderately obese vs. normal weight: OR 3.76 (95% CI: 1.54-9.16)</a:t>
            </a:r>
          </a:p>
          <a:p>
            <a:pPr marL="0" indent="0">
              <a:buFont typeface="Monotype Sorts" pitchFamily="1" charset="2"/>
              <a:buNone/>
              <a:defRPr/>
            </a:pPr>
            <a:endParaRPr lang="en-US" sz="1400" dirty="0"/>
          </a:p>
          <a:p>
            <a:pPr marL="0" indent="0">
              <a:buFont typeface="Monotype Sorts" pitchFamily="1" charset="2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0949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795338" y="609600"/>
            <a:ext cx="7772400" cy="1143000"/>
          </a:xfrm>
        </p:spPr>
        <p:txBody>
          <a:bodyPr/>
          <a:lstStyle/>
          <a:p>
            <a:r>
              <a:rPr lang="en-US" altLang="en-US" sz="3200" dirty="0"/>
              <a:t>Interaction among adolescent obesity, carriage of HLA-DRB1*15 </a:t>
            </a:r>
            <a:r>
              <a:rPr lang="en-US" altLang="en-US" sz="1800" dirty="0"/>
              <a:t>(Hedstrom, </a:t>
            </a:r>
            <a:r>
              <a:rPr lang="en-US" altLang="en-US" sz="1800" i="1" dirty="0"/>
              <a:t>Neurology</a:t>
            </a:r>
            <a:r>
              <a:rPr lang="en-US" altLang="en-US" sz="1800" dirty="0"/>
              <a:t> 2014)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718304"/>
          </a:xfrm>
        </p:spPr>
        <p:txBody>
          <a:bodyPr/>
          <a:lstStyle/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In the EIMS incident cohort, obese subjects with the most susceptible genotype (DRB1*15 &amp; absence of A*02) had an OR of 16.2 (95% CI 7.5–35.2) vs.  nonobese subjects without the genetic risk factors. 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Corresponding OR in the KPNC prevalent study was 13.8 (95% CI 4.1–46.8). 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Significant interaction was observed between HLA-DRB1*15 and obesity, regardless of HLA-A*02 status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Prevention of adolescent obesity may lower the risk of developing MS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46300"/>
            <a:ext cx="3611563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360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6"/>
          <p:cNvSpPr>
            <a:spLocks noGrp="1"/>
          </p:cNvSpPr>
          <p:nvPr>
            <p:ph type="title"/>
          </p:nvPr>
        </p:nvSpPr>
        <p:spPr>
          <a:xfrm>
            <a:off x="738188" y="588963"/>
            <a:ext cx="7772400" cy="1143000"/>
          </a:xfrm>
        </p:spPr>
        <p:txBody>
          <a:bodyPr/>
          <a:lstStyle/>
          <a:p>
            <a:pPr algn="ctr"/>
            <a:r>
              <a:rPr lang="en-US" altLang="en-US" dirty="0"/>
              <a:t>Vitamin D &amp; MS Risk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266825" y="4151313"/>
            <a:ext cx="6983413" cy="2024062"/>
          </a:xfrm>
        </p:spPr>
        <p:txBody>
          <a:bodyPr>
            <a:normAutofit lnSpcReduction="10000"/>
          </a:bodyPr>
          <a:lstStyle/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Two to three sera samples from the DoDSR were seasonally adjusted and stratified by quintile of 25-OH vitamin D and the odds of   developing MS was assessed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Those in the highest quintile of 25-OH vitamin D among non-Hispanic whites had a significantly attenuated risk for MS (Odds ratio (OR) 0.38, 95% Confidence Interval (CI) 0.19-0.75). </a:t>
            </a:r>
          </a:p>
          <a:p>
            <a:pPr>
              <a:buFont typeface="Monotype Sorts" pitchFamily="1" charset="2"/>
              <a:buChar char="n"/>
              <a:defRPr/>
            </a:pPr>
            <a:r>
              <a:rPr lang="en-US" sz="1600" dirty="0"/>
              <a:t>No significant risk for MS was shown for any quintile of 25-OH vitamin D for blacks or the other race group that included Hispanics and Asians. </a:t>
            </a:r>
          </a:p>
        </p:txBody>
      </p:sp>
      <p:pic>
        <p:nvPicPr>
          <p:cNvPr id="7475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59453"/>
            <a:ext cx="5661985" cy="193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41975" y="3695700"/>
            <a:ext cx="1870075" cy="306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/>
              <a:t>Munger K, </a:t>
            </a:r>
            <a:r>
              <a:rPr lang="en-US" sz="1400" i="1" dirty="0"/>
              <a:t>JAMA</a:t>
            </a:r>
            <a:r>
              <a:rPr lang="en-US" sz="1400" dirty="0"/>
              <a:t> 2006</a:t>
            </a:r>
          </a:p>
        </p:txBody>
      </p:sp>
    </p:spTree>
    <p:extLst>
      <p:ext uri="{BB962C8B-B14F-4D97-AF65-F5344CB8AC3E}">
        <p14:creationId xmlns:p14="http://schemas.microsoft.com/office/powerpoint/2010/main" val="1277768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3600" dirty="0"/>
              <a:t>MS Sunshine Study-KP Southern California</a:t>
            </a:r>
            <a:br>
              <a:rPr lang="en-US" dirty="0"/>
            </a:br>
            <a:r>
              <a:rPr lang="en-US" sz="2000" dirty="0"/>
              <a:t>Langer-Gould , </a:t>
            </a:r>
            <a:r>
              <a:rPr lang="en-US" sz="2000" i="1" dirty="0"/>
              <a:t>Nutrients </a:t>
            </a:r>
            <a:r>
              <a:rPr lang="en-US" sz="2000" dirty="0"/>
              <a:t>2018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62200"/>
            <a:ext cx="4114800" cy="204292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038600" cy="47183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Multi-race/ethnic case-control study in KP Southern California</a:t>
            </a:r>
          </a:p>
          <a:p>
            <a:r>
              <a:rPr lang="en-US" sz="1600" dirty="0"/>
              <a:t>Higher lifetime UV exposure reduced risk for MS in blacks </a:t>
            </a:r>
            <a:r>
              <a:rPr lang="en-US" sz="1400" dirty="0"/>
              <a:t>(OR 0.53, p=0.007)</a:t>
            </a:r>
            <a:r>
              <a:rPr lang="en-US" sz="1600" dirty="0"/>
              <a:t>, whites </a:t>
            </a:r>
            <a:r>
              <a:rPr lang="en-US" sz="1400" dirty="0"/>
              <a:t>(OR 0.68, p=0.020) </a:t>
            </a:r>
            <a:r>
              <a:rPr lang="en-US" sz="1600" dirty="0"/>
              <a:t>and Hispanics </a:t>
            </a:r>
            <a:r>
              <a:rPr lang="en-US" sz="1400" dirty="0"/>
              <a:t>(OR 0.66, p=0.071) </a:t>
            </a:r>
            <a:r>
              <a:rPr lang="en-US" sz="1600" dirty="0"/>
              <a:t>independent of serum 25-OH Vitamin D levels</a:t>
            </a:r>
          </a:p>
          <a:p>
            <a:r>
              <a:rPr lang="en-US" sz="1600" dirty="0"/>
              <a:t>Lifetime sun exposure appears to reduce the risk of MS regardless of race/ethnicity</a:t>
            </a:r>
          </a:p>
          <a:p>
            <a:r>
              <a:rPr lang="en-US" sz="1600" dirty="0"/>
              <a:t>Higher serum 25OHD levels were associated with a lower risk of MS only in whites</a:t>
            </a:r>
          </a:p>
          <a:p>
            <a:r>
              <a:rPr lang="en-US" sz="1600" dirty="0"/>
              <a:t>These reports challenges the biological plausibility of vitamin D deficiency as causal for MS </a:t>
            </a:r>
          </a:p>
        </p:txBody>
      </p:sp>
    </p:spTree>
    <p:extLst>
      <p:ext uri="{BB962C8B-B14F-4D97-AF65-F5344CB8AC3E}">
        <p14:creationId xmlns:p14="http://schemas.microsoft.com/office/powerpoint/2010/main" val="1639052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dirty="0"/>
              <a:t>Vitamin D and MS Onset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800" dirty="0"/>
              <a:t>Optimal dose and normal range of Vitamin D not clear </a:t>
            </a:r>
            <a:r>
              <a:rPr lang="en-US" sz="1800" dirty="0"/>
              <a:t>(IOM, 2011)</a:t>
            </a:r>
          </a:p>
          <a:p>
            <a:pPr>
              <a:defRPr/>
            </a:pPr>
            <a:r>
              <a:rPr lang="en-US" sz="2800" dirty="0"/>
              <a:t>Differences in polymorphisms in vitamin D-binding protein gene and bio-available Vitamin D between racial groups </a:t>
            </a:r>
            <a:r>
              <a:rPr lang="en-US" sz="1800" dirty="0"/>
              <a:t>(Powe, 2013)</a:t>
            </a:r>
          </a:p>
          <a:p>
            <a:pPr>
              <a:defRPr/>
            </a:pPr>
            <a:r>
              <a:rPr lang="en-US" sz="2800" dirty="0"/>
              <a:t>Reverse causation between Vitamin D and MS not ruled out</a:t>
            </a:r>
          </a:p>
          <a:p>
            <a:pPr>
              <a:defRPr/>
            </a:pPr>
            <a:r>
              <a:rPr lang="en-US" sz="2800" dirty="0"/>
              <a:t>Goal of 40 nmol/L 25-OH for adults is reasonable</a:t>
            </a:r>
          </a:p>
        </p:txBody>
      </p:sp>
    </p:spTree>
    <p:extLst>
      <p:ext uri="{BB962C8B-B14F-4D97-AF65-F5344CB8AC3E}">
        <p14:creationId xmlns:p14="http://schemas.microsoft.com/office/powerpoint/2010/main" val="19617161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Trends in MS Epidemiology</a:t>
            </a:r>
            <a:br>
              <a:rPr lang="en-US" dirty="0"/>
            </a:br>
            <a:r>
              <a:rPr lang="en-US" i="1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MS prevalence is higher than previously reported in many world regions. Lower mortality is in part driving this trend.</a:t>
            </a:r>
          </a:p>
          <a:p>
            <a:r>
              <a:rPr lang="en-US" dirty="0"/>
              <a:t>Geographic gradients for MS risk persist</a:t>
            </a:r>
          </a:p>
          <a:p>
            <a:r>
              <a:rPr lang="en-US" dirty="0"/>
              <a:t>Use of algorithms with large population datasets will provide a basis for efficient morbidity and mortality surveillance in the future </a:t>
            </a:r>
            <a:r>
              <a:rPr lang="en-US" sz="1600" dirty="0"/>
              <a:t>(US Neurological Disease Surveillance System, Public Law 114-255)</a:t>
            </a:r>
          </a:p>
          <a:p>
            <a:r>
              <a:rPr lang="en-US" dirty="0"/>
              <a:t>Modifiable risk factor for MS onset should be targeted for MS prevention: smoking, obesity, sunlight exposure</a:t>
            </a:r>
          </a:p>
          <a:p>
            <a:r>
              <a:rPr lang="en-US" dirty="0"/>
              <a:t>Use of large diverse cohorts of MS cases and controls with appropriate technology should be used to understand risk factors that trigger and perpetuate MS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40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75" y="1597025"/>
            <a:ext cx="3451225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Copy of ltkwithcycadnu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2"/>
          <a:stretch>
            <a:fillRect/>
          </a:stretch>
        </p:blipFill>
        <p:spPr bwMode="auto">
          <a:xfrm>
            <a:off x="0" y="1597025"/>
            <a:ext cx="318770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t="9995" r="25026" b="7153"/>
          <a:stretch>
            <a:fillRect/>
          </a:stretch>
        </p:blipFill>
        <p:spPr bwMode="auto">
          <a:xfrm>
            <a:off x="3132138" y="1598613"/>
            <a:ext cx="31242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276225" y="5500688"/>
            <a:ext cx="2320925" cy="369887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" charset="0"/>
              </a:rPr>
              <a:t>L. Kurland (Chairman)</a:t>
            </a:r>
          </a:p>
        </p:txBody>
      </p:sp>
      <p:sp>
        <p:nvSpPr>
          <p:cNvPr id="289799" name="Text Box 7"/>
          <p:cNvSpPr txBox="1">
            <a:spLocks noChangeArrowheads="1"/>
          </p:cNvSpPr>
          <p:nvPr/>
        </p:nvSpPr>
        <p:spPr bwMode="auto">
          <a:xfrm>
            <a:off x="3429000" y="5581650"/>
            <a:ext cx="2754857" cy="369332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" charset="0"/>
              </a:rPr>
              <a:t>J. Kurtzke (Vice-Chairman)</a:t>
            </a:r>
            <a:endParaRPr lang="en-US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" charset="0"/>
            </a:endParaRPr>
          </a:p>
        </p:txBody>
      </p:sp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6833164" y="5558913"/>
            <a:ext cx="2051050" cy="369888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Times New Roman" pitchFamily="1" charset="0"/>
              </a:rPr>
              <a:t>M. Alter (Secretary)</a:t>
            </a:r>
          </a:p>
        </p:txBody>
      </p:sp>
      <p:sp>
        <p:nvSpPr>
          <p:cNvPr id="37896" name="Title 8"/>
          <p:cNvSpPr>
            <a:spLocks noGrp="1"/>
          </p:cNvSpPr>
          <p:nvPr>
            <p:ph type="title"/>
          </p:nvPr>
        </p:nvSpPr>
        <p:spPr>
          <a:xfrm>
            <a:off x="488950" y="204788"/>
            <a:ext cx="8362950" cy="1419225"/>
          </a:xfrm>
        </p:spPr>
        <p:txBody>
          <a:bodyPr/>
          <a:lstStyle/>
          <a:p>
            <a:pPr algn="ctr"/>
            <a:r>
              <a:rPr lang="en-US" altLang="en-US" dirty="0"/>
              <a:t>Founding</a:t>
            </a:r>
            <a:r>
              <a:rPr lang="en-US" altLang="en-US" sz="4000" dirty="0"/>
              <a:t> Officers </a:t>
            </a:r>
            <a:br>
              <a:rPr lang="en-US" altLang="en-US" sz="4000" dirty="0"/>
            </a:br>
            <a:r>
              <a:rPr lang="en-US" altLang="en-US" sz="2800" dirty="0"/>
              <a:t>AAN Section of  Neuroepidemiology (1967-1971) </a:t>
            </a:r>
          </a:p>
        </p:txBody>
      </p:sp>
    </p:spTree>
    <p:extLst>
      <p:ext uri="{BB962C8B-B14F-4D97-AF65-F5344CB8AC3E}">
        <p14:creationId xmlns:p14="http://schemas.microsoft.com/office/powerpoint/2010/main" val="1852734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 Department of Veterans Affairs</a:t>
            </a:r>
            <a:br>
              <a:rPr lang="en-US" dirty="0"/>
            </a:br>
            <a:r>
              <a:rPr lang="en-US" dirty="0"/>
              <a:t>Multiple Sclerosis Centers of Excellence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14001" y="2178516"/>
            <a:ext cx="7515997" cy="323289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100" b="1" dirty="0">
                <a:solidFill>
                  <a:schemeClr val="accent1"/>
                </a:solidFill>
              </a:rPr>
              <a:t>Mission:  </a:t>
            </a:r>
            <a:r>
              <a:rPr lang="en-US" sz="2100" dirty="0"/>
              <a:t>To support and maintain the health, independence, quality of life and  productivity of Veterans with MS through clinical care, education, research and informatics.</a:t>
            </a:r>
            <a:endParaRPr lang="en-US" sz="1350" b="1" dirty="0">
              <a:solidFill>
                <a:schemeClr val="accent1"/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US" sz="2100" b="1" dirty="0">
                <a:solidFill>
                  <a:schemeClr val="accent1"/>
                </a:solidFill>
              </a:rPr>
              <a:t>Purpose: </a:t>
            </a:r>
            <a:r>
              <a:rPr lang="en-US" sz="2100" dirty="0"/>
              <a:t>Coordinate clinical, educational and research activity across VHA; providing consultative direction on care, promoting collaborative research and utilizing VHA big data to study the disease course.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en-US" sz="2100" b="1" i="1" dirty="0"/>
              <a:t>Multiple Sclerosis System of Care</a:t>
            </a:r>
            <a:r>
              <a:rPr lang="en-US" sz="2100" i="1" dirty="0"/>
              <a:t>-</a:t>
            </a:r>
            <a:r>
              <a:rPr lang="en-US" sz="2100" dirty="0"/>
              <a:t>VHA Directive 1011.06 (April 2017)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7EA0F-F264-4DBA-8450-109ED0C85B89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C4C699-7E6F-4107-B11F-CC8F8F90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756" y="6127688"/>
            <a:ext cx="1735288" cy="726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4722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Sclerosis Centers of Excellence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309" y="2306423"/>
            <a:ext cx="3917091" cy="3017520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endParaRPr lang="en-US" sz="105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Multiple Sclerosis CoE-East:</a:t>
            </a:r>
          </a:p>
          <a:p>
            <a:pPr marL="0" indent="0" algn="ctr">
              <a:buNone/>
            </a:pPr>
            <a:r>
              <a:rPr lang="en-US" sz="1800" dirty="0">
                <a:cs typeface="Arial" panose="020B0604020202020204" pitchFamily="34" charset="0"/>
              </a:rPr>
              <a:t>(Baltimore, MD &amp; Washington, DC) </a:t>
            </a:r>
            <a:br>
              <a:rPr lang="en-US" sz="21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Special expertise in basic science research, imaging, epidemiology and telehealth.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78621"/>
            <a:ext cx="4081849" cy="3045321"/>
          </a:xfrm>
          <a:ln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endParaRPr lang="en-US" sz="1050" b="1" dirty="0">
              <a:solidFill>
                <a:schemeClr val="accent1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  <a:cs typeface="Arial" panose="020B0604020202020204" pitchFamily="34" charset="0"/>
              </a:rPr>
              <a:t>Multiple Sclerosis CoE-West: </a:t>
            </a:r>
            <a:br>
              <a:rPr lang="en-US" sz="2400" b="1" dirty="0">
                <a:cs typeface="Arial" panose="020B0604020202020204" pitchFamily="34" charset="0"/>
              </a:rPr>
            </a:br>
            <a:r>
              <a:rPr lang="en-US" sz="1800" dirty="0">
                <a:cs typeface="Arial" panose="020B0604020202020204" pitchFamily="34" charset="0"/>
              </a:rPr>
              <a:t>(Portland, OR &amp; Seattle, WA) </a:t>
            </a:r>
            <a:br>
              <a:rPr lang="en-US" sz="2400" dirty="0">
                <a:cs typeface="Arial" panose="020B0604020202020204" pitchFamily="34" charset="0"/>
              </a:rPr>
            </a:br>
            <a:r>
              <a:rPr lang="en-US" sz="2000" dirty="0">
                <a:cs typeface="Arial" panose="020B0604020202020204" pitchFamily="34" charset="0"/>
              </a:rPr>
              <a:t>Special expertise in translational research, clinical research, rehabilitation, and integrative medicine.</a:t>
            </a:r>
          </a:p>
          <a:p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40359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7574" y="1059316"/>
            <a:ext cx="8884784" cy="45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aphicFrame>
        <p:nvGraphicFramePr>
          <p:cNvPr id="9" name="Diagra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4851210"/>
              </p:ext>
            </p:extLst>
          </p:nvPr>
        </p:nvGraphicFramePr>
        <p:xfrm>
          <a:off x="2675844" y="998085"/>
          <a:ext cx="6103620" cy="4476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5365" y="1541470"/>
            <a:ext cx="203290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accent1"/>
                </a:solidFill>
              </a:rPr>
              <a:t>MSCoE Four Functional Cores </a:t>
            </a:r>
            <a:r>
              <a:rPr lang="en-US" sz="2700" dirty="0"/>
              <a:t>support our national </a:t>
            </a:r>
            <a:br>
              <a:rPr lang="en-US" sz="2700" dirty="0"/>
            </a:br>
            <a:r>
              <a:rPr lang="en-US" sz="2700" b="1" dirty="0">
                <a:solidFill>
                  <a:schemeClr val="accent1"/>
                </a:solidFill>
              </a:rPr>
              <a:t>VA MS System of Care</a:t>
            </a:r>
            <a:endParaRPr lang="en-US" sz="2700" b="1" dirty="0"/>
          </a:p>
        </p:txBody>
      </p:sp>
    </p:spTree>
    <p:extLst>
      <p:ext uri="{BB962C8B-B14F-4D97-AF65-F5344CB8AC3E}">
        <p14:creationId xmlns:p14="http://schemas.microsoft.com/office/powerpoint/2010/main" val="12284726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77574" y="1059316"/>
            <a:ext cx="8884784" cy="453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5" name="Group 4"/>
          <p:cNvGrpSpPr/>
          <p:nvPr/>
        </p:nvGrpSpPr>
        <p:grpSpPr>
          <a:xfrm>
            <a:off x="429371" y="2062568"/>
            <a:ext cx="8106059" cy="3484071"/>
            <a:chOff x="572495" y="565395"/>
            <a:chExt cx="9000875" cy="4645428"/>
          </a:xfrm>
        </p:grpSpPr>
        <p:sp>
          <p:nvSpPr>
            <p:cNvPr id="6" name="Freeform: Shape 5"/>
            <p:cNvSpPr/>
            <p:nvPr/>
          </p:nvSpPr>
          <p:spPr>
            <a:xfrm>
              <a:off x="572495" y="565395"/>
              <a:ext cx="9000875" cy="1097280"/>
            </a:xfrm>
            <a:custGeom>
              <a:avLst/>
              <a:gdLst>
                <a:gd name="connsiteX0" fmla="*/ 0 w 10901618"/>
                <a:gd name="connsiteY0" fmla="*/ 396923 h 1587691"/>
                <a:gd name="connsiteX1" fmla="*/ 10107773 w 10901618"/>
                <a:gd name="connsiteY1" fmla="*/ 396923 h 1587691"/>
                <a:gd name="connsiteX2" fmla="*/ 10107773 w 10901618"/>
                <a:gd name="connsiteY2" fmla="*/ 0 h 1587691"/>
                <a:gd name="connsiteX3" fmla="*/ 10901618 w 10901618"/>
                <a:gd name="connsiteY3" fmla="*/ 793846 h 1587691"/>
                <a:gd name="connsiteX4" fmla="*/ 10107773 w 10901618"/>
                <a:gd name="connsiteY4" fmla="*/ 1587691 h 1587691"/>
                <a:gd name="connsiteX5" fmla="*/ 10107773 w 10901618"/>
                <a:gd name="connsiteY5" fmla="*/ 1190768 h 1587691"/>
                <a:gd name="connsiteX6" fmla="*/ 0 w 10901618"/>
                <a:gd name="connsiteY6" fmla="*/ 1190768 h 1587691"/>
                <a:gd name="connsiteX7" fmla="*/ 0 w 10901618"/>
                <a:gd name="connsiteY7" fmla="*/ 396923 h 158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01618" h="1587691">
                  <a:moveTo>
                    <a:pt x="0" y="396923"/>
                  </a:moveTo>
                  <a:lnTo>
                    <a:pt x="10107773" y="396923"/>
                  </a:lnTo>
                  <a:lnTo>
                    <a:pt x="10107773" y="0"/>
                  </a:lnTo>
                  <a:lnTo>
                    <a:pt x="10901618" y="793846"/>
                  </a:lnTo>
                  <a:lnTo>
                    <a:pt x="10107773" y="1587691"/>
                  </a:lnTo>
                  <a:lnTo>
                    <a:pt x="10107773" y="1190768"/>
                  </a:lnTo>
                  <a:lnTo>
                    <a:pt x="0" y="1190768"/>
                  </a:lnTo>
                  <a:lnTo>
                    <a:pt x="0" y="396923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725" tIns="383417" rIns="488192" bIns="486727" numCol="1" spcCol="1270" anchor="ctr" anchorCtr="0">
              <a:noAutofit/>
            </a:bodyPr>
            <a:lstStyle/>
            <a:p>
              <a:pPr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MSCoE-East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604110" y="1447315"/>
              <a:ext cx="2743200" cy="3763508"/>
            </a:xfrm>
            <a:custGeom>
              <a:avLst/>
              <a:gdLst>
                <a:gd name="connsiteX0" fmla="*/ 0 w 3357698"/>
                <a:gd name="connsiteY0" fmla="*/ 0 h 3665615"/>
                <a:gd name="connsiteX1" fmla="*/ 3357698 w 3357698"/>
                <a:gd name="connsiteY1" fmla="*/ 0 h 3665615"/>
                <a:gd name="connsiteX2" fmla="*/ 3357698 w 3357698"/>
                <a:gd name="connsiteY2" fmla="*/ 3665615 h 3665615"/>
                <a:gd name="connsiteX3" fmla="*/ 0 w 3357698"/>
                <a:gd name="connsiteY3" fmla="*/ 3665615 h 3665615"/>
                <a:gd name="connsiteX4" fmla="*/ 0 w 3357698"/>
                <a:gd name="connsiteY4" fmla="*/ 0 h 3665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698" h="3665615">
                  <a:moveTo>
                    <a:pt x="0" y="0"/>
                  </a:moveTo>
                  <a:lnTo>
                    <a:pt x="3357698" y="0"/>
                  </a:lnTo>
                  <a:lnTo>
                    <a:pt x="3357698" y="3665615"/>
                  </a:lnTo>
                  <a:lnTo>
                    <a:pt x="0" y="3665615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t" anchorCtr="0">
              <a:noAutofit/>
            </a:bodyPr>
            <a:lstStyle/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Director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Associate Director Clinical Care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Associate Director Research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Associate Director Education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Administrative Officer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Statistician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i="1" dirty="0"/>
                <a:t>Associated Staff</a:t>
              </a:r>
              <a:endParaRPr lang="en-US" sz="1100" dirty="0"/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-Nurse Case Manager</a:t>
              </a:r>
            </a:p>
            <a:p>
              <a:pPr defTabSz="533400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-Social Worker</a:t>
              </a:r>
            </a:p>
          </p:txBody>
        </p:sp>
        <p:sp>
          <p:nvSpPr>
            <p:cNvPr id="8" name="Freeform: Shape 7"/>
            <p:cNvSpPr/>
            <p:nvPr/>
          </p:nvSpPr>
          <p:spPr>
            <a:xfrm>
              <a:off x="3363023" y="1114035"/>
              <a:ext cx="6210347" cy="1097280"/>
            </a:xfrm>
            <a:custGeom>
              <a:avLst/>
              <a:gdLst>
                <a:gd name="connsiteX0" fmla="*/ 0 w 7543920"/>
                <a:gd name="connsiteY0" fmla="*/ 396923 h 1587691"/>
                <a:gd name="connsiteX1" fmla="*/ 6750075 w 7543920"/>
                <a:gd name="connsiteY1" fmla="*/ 396923 h 1587691"/>
                <a:gd name="connsiteX2" fmla="*/ 6750075 w 7543920"/>
                <a:gd name="connsiteY2" fmla="*/ 0 h 1587691"/>
                <a:gd name="connsiteX3" fmla="*/ 7543920 w 7543920"/>
                <a:gd name="connsiteY3" fmla="*/ 793846 h 1587691"/>
                <a:gd name="connsiteX4" fmla="*/ 6750075 w 7543920"/>
                <a:gd name="connsiteY4" fmla="*/ 1587691 h 1587691"/>
                <a:gd name="connsiteX5" fmla="*/ 6750075 w 7543920"/>
                <a:gd name="connsiteY5" fmla="*/ 1190768 h 1587691"/>
                <a:gd name="connsiteX6" fmla="*/ 0 w 7543920"/>
                <a:gd name="connsiteY6" fmla="*/ 1190768 h 1587691"/>
                <a:gd name="connsiteX7" fmla="*/ 0 w 7543920"/>
                <a:gd name="connsiteY7" fmla="*/ 396923 h 158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43920" h="1587691">
                  <a:moveTo>
                    <a:pt x="0" y="396923"/>
                  </a:moveTo>
                  <a:lnTo>
                    <a:pt x="6750075" y="396923"/>
                  </a:lnTo>
                  <a:lnTo>
                    <a:pt x="6750075" y="0"/>
                  </a:lnTo>
                  <a:lnTo>
                    <a:pt x="7543920" y="793846"/>
                  </a:lnTo>
                  <a:lnTo>
                    <a:pt x="6750075" y="1587691"/>
                  </a:lnTo>
                  <a:lnTo>
                    <a:pt x="6750075" y="1190768"/>
                  </a:lnTo>
                  <a:lnTo>
                    <a:pt x="0" y="1190768"/>
                  </a:lnTo>
                  <a:lnTo>
                    <a:pt x="0" y="396923"/>
                  </a:lnTo>
                  <a:close/>
                </a:path>
              </a:pathLst>
            </a:custGeom>
            <a:solidFill>
              <a:schemeClr val="accent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0010" tIns="377702" rIns="488192" bIns="486727" numCol="1" spcCol="1270" anchor="ctr" anchorCtr="0">
              <a:noAutofit/>
            </a:bodyPr>
            <a:lstStyle/>
            <a:p>
              <a:pPr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Regional Programs</a:t>
              </a: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3378111" y="1953757"/>
              <a:ext cx="2743200" cy="3084072"/>
            </a:xfrm>
            <a:custGeom>
              <a:avLst/>
              <a:gdLst>
                <a:gd name="connsiteX0" fmla="*/ 0 w 3357698"/>
                <a:gd name="connsiteY0" fmla="*/ 0 h 3116038"/>
                <a:gd name="connsiteX1" fmla="*/ 3357698 w 3357698"/>
                <a:gd name="connsiteY1" fmla="*/ 0 h 3116038"/>
                <a:gd name="connsiteX2" fmla="*/ 3357698 w 3357698"/>
                <a:gd name="connsiteY2" fmla="*/ 3116038 h 3116038"/>
                <a:gd name="connsiteX3" fmla="*/ 0 w 3357698"/>
                <a:gd name="connsiteY3" fmla="*/ 3116038 h 3116038"/>
                <a:gd name="connsiteX4" fmla="*/ 0 w 3357698"/>
                <a:gd name="connsiteY4" fmla="*/ 0 h 311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698" h="3116038">
                  <a:moveTo>
                    <a:pt x="0" y="0"/>
                  </a:moveTo>
                  <a:lnTo>
                    <a:pt x="3357698" y="0"/>
                  </a:lnTo>
                  <a:lnTo>
                    <a:pt x="3357698" y="3116038"/>
                  </a:lnTo>
                  <a:lnTo>
                    <a:pt x="0" y="3116038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defTabSz="600075">
                <a:spcBef>
                  <a:spcPct val="0"/>
                </a:spcBef>
                <a:spcAft>
                  <a:spcPts val="450"/>
                </a:spcAft>
              </a:pPr>
              <a:r>
                <a:rPr lang="en-US" sz="1350" b="1" dirty="0"/>
                <a:t>Each VISN will have at least one MS Regional Program that will be a source of MS specialty consultation.</a:t>
              </a:r>
            </a:p>
            <a:p>
              <a:pPr defTabSz="600075">
                <a:spcBef>
                  <a:spcPct val="0"/>
                </a:spcBef>
                <a:spcAft>
                  <a:spcPts val="450"/>
                </a:spcAft>
              </a:pPr>
              <a:r>
                <a:rPr lang="en-US" sz="1100" dirty="0"/>
                <a:t>Located at VA Medical Centers that are capable of providing the full spectrum of tertiary care, support for the use of all FDA-approved MS therapies and are capable of providing services.</a:t>
              </a:r>
            </a:p>
            <a:p>
              <a:pPr defTabSz="6000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50" dirty="0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6134496" y="1447315"/>
              <a:ext cx="3429349" cy="1097280"/>
            </a:xfrm>
            <a:custGeom>
              <a:avLst/>
              <a:gdLst>
                <a:gd name="connsiteX0" fmla="*/ 0 w 4186221"/>
                <a:gd name="connsiteY0" fmla="*/ 396923 h 1587691"/>
                <a:gd name="connsiteX1" fmla="*/ 3392376 w 4186221"/>
                <a:gd name="connsiteY1" fmla="*/ 396923 h 1587691"/>
                <a:gd name="connsiteX2" fmla="*/ 3392376 w 4186221"/>
                <a:gd name="connsiteY2" fmla="*/ 0 h 1587691"/>
                <a:gd name="connsiteX3" fmla="*/ 4186221 w 4186221"/>
                <a:gd name="connsiteY3" fmla="*/ 793846 h 1587691"/>
                <a:gd name="connsiteX4" fmla="*/ 3392376 w 4186221"/>
                <a:gd name="connsiteY4" fmla="*/ 1587691 h 1587691"/>
                <a:gd name="connsiteX5" fmla="*/ 3392376 w 4186221"/>
                <a:gd name="connsiteY5" fmla="*/ 1190768 h 1587691"/>
                <a:gd name="connsiteX6" fmla="*/ 0 w 4186221"/>
                <a:gd name="connsiteY6" fmla="*/ 1190768 h 1587691"/>
                <a:gd name="connsiteX7" fmla="*/ 0 w 4186221"/>
                <a:gd name="connsiteY7" fmla="*/ 396923 h 1587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86221" h="1587691">
                  <a:moveTo>
                    <a:pt x="0" y="396923"/>
                  </a:moveTo>
                  <a:lnTo>
                    <a:pt x="3392376" y="396923"/>
                  </a:lnTo>
                  <a:lnTo>
                    <a:pt x="3392376" y="0"/>
                  </a:lnTo>
                  <a:lnTo>
                    <a:pt x="4186221" y="793846"/>
                  </a:lnTo>
                  <a:lnTo>
                    <a:pt x="3392376" y="1587691"/>
                  </a:lnTo>
                  <a:lnTo>
                    <a:pt x="3392376" y="1190768"/>
                  </a:lnTo>
                  <a:lnTo>
                    <a:pt x="0" y="1190768"/>
                  </a:lnTo>
                  <a:lnTo>
                    <a:pt x="0" y="396923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5725" tIns="383417" rIns="488192" bIns="486727" numCol="1" spcCol="1270" anchor="ctr" anchorCtr="0">
              <a:noAutofit/>
            </a:bodyPr>
            <a:lstStyle/>
            <a:p>
              <a:pPr defTabSz="100012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dirty="0"/>
                <a:t>Support Programs</a:t>
              </a:r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6151489" y="2284187"/>
              <a:ext cx="2743200" cy="1558456"/>
            </a:xfrm>
            <a:custGeom>
              <a:avLst/>
              <a:gdLst>
                <a:gd name="connsiteX0" fmla="*/ 0 w 3357698"/>
                <a:gd name="connsiteY0" fmla="*/ 0 h 3013716"/>
                <a:gd name="connsiteX1" fmla="*/ 3357698 w 3357698"/>
                <a:gd name="connsiteY1" fmla="*/ 0 h 3013716"/>
                <a:gd name="connsiteX2" fmla="*/ 3357698 w 3357698"/>
                <a:gd name="connsiteY2" fmla="*/ 3013716 h 3013716"/>
                <a:gd name="connsiteX3" fmla="*/ 0 w 3357698"/>
                <a:gd name="connsiteY3" fmla="*/ 3013716 h 3013716"/>
                <a:gd name="connsiteX4" fmla="*/ 0 w 3357698"/>
                <a:gd name="connsiteY4" fmla="*/ 0 h 30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57698" h="3013716">
                  <a:moveTo>
                    <a:pt x="0" y="0"/>
                  </a:moveTo>
                  <a:lnTo>
                    <a:pt x="3357698" y="0"/>
                  </a:lnTo>
                  <a:lnTo>
                    <a:pt x="3357698" y="3013716"/>
                  </a:lnTo>
                  <a:lnTo>
                    <a:pt x="0" y="3013716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1435" tIns="51435" rIns="51435" bIns="51435" numCol="1" spcCol="1270" anchor="t" anchorCtr="0">
              <a:noAutofit/>
            </a:bodyPr>
            <a:lstStyle/>
            <a:p>
              <a:pPr defTabSz="600075">
                <a:spcBef>
                  <a:spcPct val="0"/>
                </a:spcBef>
                <a:spcAft>
                  <a:spcPts val="450"/>
                </a:spcAft>
              </a:pPr>
              <a:r>
                <a:rPr lang="en-US" sz="1350" b="1" dirty="0"/>
                <a:t>MS Support Program will collaborate with local Regional Programs.</a:t>
              </a:r>
            </a:p>
            <a:p>
              <a:pPr defTabSz="600075">
                <a:spcBef>
                  <a:spcPct val="0"/>
                </a:spcBef>
                <a:spcAft>
                  <a:spcPts val="450"/>
                </a:spcAft>
              </a:pPr>
              <a:r>
                <a:rPr lang="en-US" sz="1050" dirty="0"/>
                <a:t>Primary care for people with MS will occur at local VA Medical Centers.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Veterans Health Administration </a:t>
            </a:r>
            <a:br>
              <a:rPr lang="en-US" dirty="0"/>
            </a:br>
            <a:r>
              <a:rPr lang="en-US" dirty="0"/>
              <a:t>Directive 1011.06: MS System of Care</a:t>
            </a:r>
          </a:p>
        </p:txBody>
      </p:sp>
    </p:spTree>
    <p:extLst>
      <p:ext uri="{BB962C8B-B14F-4D97-AF65-F5344CB8AC3E}">
        <p14:creationId xmlns:p14="http://schemas.microsoft.com/office/powerpoint/2010/main" val="4236582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Clinical Care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2641" indent="-172641"/>
            <a:r>
              <a:rPr lang="en-US" sz="1800" dirty="0"/>
              <a:t>VHA Handbook 1011.06: MS System of Care Procedures</a:t>
            </a:r>
          </a:p>
          <a:p>
            <a:pPr marL="172641" indent="-172641"/>
            <a:r>
              <a:rPr lang="en-US" sz="1800" dirty="0"/>
              <a:t>18,000-20,000 patients with MS annually (40,000 unique patients since 1998)</a:t>
            </a:r>
          </a:p>
          <a:p>
            <a:pPr marL="172641" indent="-172641"/>
            <a:r>
              <a:rPr lang="en-US" sz="1800" dirty="0"/>
              <a:t>National Consultations (e-consults) and telehealth</a:t>
            </a:r>
          </a:p>
          <a:p>
            <a:pPr marL="172641" indent="-172641"/>
            <a:r>
              <a:rPr lang="en-US" sz="1800" dirty="0"/>
              <a:t>MS Disease Management: safe access to all FDA </a:t>
            </a:r>
            <a:br>
              <a:rPr lang="en-US" sz="1800" dirty="0"/>
            </a:br>
            <a:r>
              <a:rPr lang="en-US" sz="1800" dirty="0"/>
              <a:t>approved Disease Modifying Therapies:</a:t>
            </a:r>
          </a:p>
          <a:p>
            <a:pPr marL="513160" lvl="1" indent="-166688"/>
            <a:r>
              <a:rPr lang="en-US" sz="1500" dirty="0"/>
              <a:t>Pharmacy Benefits Management Criteria for Use</a:t>
            </a:r>
          </a:p>
          <a:p>
            <a:pPr marL="513160" lvl="1" indent="-166688"/>
            <a:r>
              <a:rPr lang="en-US" sz="1500" dirty="0"/>
              <a:t>Monitoring guidelines</a:t>
            </a:r>
          </a:p>
          <a:p>
            <a:pPr marL="513160" lvl="1" indent="-166688"/>
            <a:r>
              <a:rPr lang="en-US" sz="1500" dirty="0"/>
              <a:t>Cost of Medications vs. Private Sector</a:t>
            </a:r>
          </a:p>
          <a:p>
            <a:pPr marL="172641" lvl="1" indent="-166688"/>
            <a:r>
              <a:rPr lang="en-US" sz="1800" dirty="0"/>
              <a:t>Coordinate Regional Programs and Support Program Network</a:t>
            </a:r>
          </a:p>
          <a:p>
            <a:endParaRPr lang="en-US" dirty="0"/>
          </a:p>
        </p:txBody>
      </p:sp>
      <p:pic>
        <p:nvPicPr>
          <p:cNvPr id="1026" name="Picture 2" descr="http://www.henryfordlivewell.com/wp-content/uploads/2017/03/cancer-patient-talking-with-docto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691089"/>
            <a:ext cx="2827020" cy="188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988097"/>
      </p:ext>
    </p:extLst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A17F2-DCC5-41A3-B74C-1CB9B86D7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Telehealth Clinical Options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319271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290349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43FFC-BF76-4E81-8CA0-CFBE297F3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Home </a:t>
            </a:r>
            <a:r>
              <a:rPr lang="en-US" dirty="0" err="1"/>
              <a:t>Telerehabilitation</a:t>
            </a:r>
            <a:r>
              <a:rPr lang="en-US" dirty="0"/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FE673-3EB7-43A4-9E2A-6211ECB4FA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VA Office of Rural Health funding</a:t>
            </a:r>
          </a:p>
          <a:p>
            <a:r>
              <a:rPr lang="en-US" dirty="0"/>
              <a:t>3 month trial with weekly PT CVT-home follow-ups</a:t>
            </a:r>
          </a:p>
          <a:p>
            <a:r>
              <a:rPr lang="en-US" dirty="0" err="1"/>
              <a:t>Govshpere</a:t>
            </a:r>
            <a:r>
              <a:rPr lang="en-US" dirty="0"/>
              <a:t> &amp; </a:t>
            </a:r>
            <a:r>
              <a:rPr lang="en-US" dirty="0" err="1"/>
              <a:t>Jintronix</a:t>
            </a:r>
            <a:r>
              <a:rPr lang="en-US" dirty="0"/>
              <a:t> integrated home exercise system with adherence tracking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FF0B56D-BE1D-47DB-90E8-D58F5B79D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1200"/>
            <a:ext cx="2019048" cy="14285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10D4E7-39DD-4F07-855A-3D744BB96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298429"/>
            <a:ext cx="1828800" cy="1416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064617-33DF-40FC-96D1-7B7496C41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549" y="4267200"/>
            <a:ext cx="248840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418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18" y="433537"/>
            <a:ext cx="8229600" cy="990600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br>
              <a:rPr lang="en-US" sz="4400" dirty="0"/>
            </a:br>
            <a:r>
              <a:rPr lang="en-US" sz="3600" dirty="0"/>
              <a:t>Informatics &amp; Epidemiology</a:t>
            </a:r>
            <a:br>
              <a:rPr lang="en-US" sz="3600" dirty="0"/>
            </a:br>
            <a:r>
              <a:rPr lang="en-US" sz="2700" b="0" dirty="0">
                <a:cs typeface="Arial" panose="020B0604020202020204" pitchFamily="34" charset="0"/>
              </a:rPr>
              <a:t>MS Surveillance Registry</a:t>
            </a:r>
            <a:br>
              <a:rPr lang="en-US" sz="2700" b="0" dirty="0">
                <a:cs typeface="Arial" panose="020B0604020202020204" pitchFamily="34" charset="0"/>
              </a:rPr>
            </a:br>
            <a:r>
              <a:rPr lang="en-US" sz="2000" b="0" dirty="0"/>
              <a:t>(https://vaww.mssr.registries.aac.va.gov)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4294967295"/>
          </p:nvPr>
        </p:nvSpPr>
        <p:spPr>
          <a:xfrm>
            <a:off x="6240463" y="2175173"/>
            <a:ext cx="2590799" cy="329723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800" u="sng" dirty="0">
                <a:latin typeface="+mj-lt"/>
                <a:cs typeface="Arial" panose="020B0604020202020204" pitchFamily="34" charset="0"/>
              </a:rPr>
              <a:t>VA MS Care Network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VA Office of IT programming &amp; support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Web-based MSAT integrated into EMR &amp; secure website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1800 MS patients enrolled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+mj-lt"/>
                <a:cs typeface="Arial" panose="020B0604020202020204" pitchFamily="34" charset="0"/>
              </a:rPr>
              <a:t>Dashboard &amp; menu-driven reporting system for clinicians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 r="1199"/>
          <a:stretch>
            <a:fillRect/>
          </a:stretch>
        </p:blipFill>
        <p:spPr bwMode="auto">
          <a:xfrm>
            <a:off x="454818" y="2057400"/>
            <a:ext cx="4884693" cy="3415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Bent-Up Arrow 7"/>
          <p:cNvSpPr/>
          <p:nvPr/>
        </p:nvSpPr>
        <p:spPr>
          <a:xfrm flipH="1">
            <a:off x="2489200" y="5748338"/>
            <a:ext cx="5046663" cy="730250"/>
          </a:xfrm>
          <a:prstGeom prst="bentUpArrow">
            <a:avLst>
              <a:gd name="adj1" fmla="val 27564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lang="en-US" dirty="0">
              <a:solidFill>
                <a:prstClr val="white"/>
              </a:solidFill>
              <a:effectLst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293769" y="5368906"/>
            <a:ext cx="484188" cy="7159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endParaRPr lang="en-US" dirty="0">
              <a:solidFill>
                <a:prstClr val="white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4796157"/>
      </p:ext>
    </p:extLst>
  </p:cSld>
  <p:clrMapOvr>
    <a:masterClrMapping/>
  </p:clrMapOvr>
  <p:transition spd="slow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/>
          <p:cNvSpPr txBox="1">
            <a:spLocks/>
          </p:cNvSpPr>
          <p:nvPr/>
        </p:nvSpPr>
        <p:spPr>
          <a:xfrm>
            <a:off x="426721" y="1676400"/>
            <a:ext cx="8229599" cy="3341619"/>
          </a:xfrm>
          <a:prstGeom prst="rect">
            <a:avLst/>
          </a:prstGeom>
        </p:spPr>
        <p:txBody>
          <a:bodyPr vert="horz" lIns="0" tIns="34290" rIns="0" bIns="3429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41" indent="-172641">
              <a:buFont typeface="Arial" panose="020B0604020202020204" pitchFamily="34" charset="0"/>
              <a:buChar char="•"/>
            </a:pPr>
            <a:r>
              <a:rPr lang="en-US" sz="2400" dirty="0"/>
              <a:t>Research Studies: Bench and Clinical</a:t>
            </a:r>
            <a:endParaRPr lang="en-US" sz="2200" dirty="0"/>
          </a:p>
          <a:p>
            <a:pPr marL="465249" lvl="1" indent="-172641">
              <a:buFont typeface="Arial" panose="020B0604020202020204" pitchFamily="34" charset="0"/>
              <a:buChar char="•"/>
            </a:pPr>
            <a:r>
              <a:rPr lang="en-US" sz="1400" dirty="0"/>
              <a:t>Neuroimmunology</a:t>
            </a:r>
          </a:p>
          <a:p>
            <a:pPr marL="465249" lvl="1" indent="-172641">
              <a:buFont typeface="Arial" panose="020B0604020202020204" pitchFamily="34" charset="0"/>
              <a:buChar char="•"/>
            </a:pPr>
            <a:r>
              <a:rPr lang="en-US" sz="1400" dirty="0"/>
              <a:t>Health Services and Epidemiology</a:t>
            </a:r>
          </a:p>
          <a:p>
            <a:pPr marL="465249" lvl="1" indent="-172641">
              <a:buFont typeface="Arial" panose="020B0604020202020204" pitchFamily="34" charset="0"/>
              <a:buChar char="•"/>
            </a:pPr>
            <a:r>
              <a:rPr lang="en-US" sz="1400" dirty="0"/>
              <a:t>Rehabilitation</a:t>
            </a:r>
          </a:p>
          <a:p>
            <a:pPr marL="465249" lvl="1" indent="-172641">
              <a:buFont typeface="Arial" panose="020B0604020202020204" pitchFamily="34" charset="0"/>
              <a:buChar char="•"/>
            </a:pPr>
            <a:r>
              <a:rPr lang="en-US" sz="1400" dirty="0"/>
              <a:t>Clinical trials </a:t>
            </a:r>
          </a:p>
          <a:p>
            <a:pPr marL="172641" indent="-172641">
              <a:buFont typeface="Arial" panose="020B0604020202020204" pitchFamily="34" charset="0"/>
              <a:buChar char="•"/>
            </a:pPr>
            <a:r>
              <a:rPr lang="en-US" sz="2400" dirty="0"/>
              <a:t>Grants and Publications: unique VA/DoD funding sources</a:t>
            </a:r>
          </a:p>
          <a:p>
            <a:pPr marL="172641" indent="-172641">
              <a:buFont typeface="Arial" panose="020B0604020202020204" pitchFamily="34" charset="0"/>
              <a:buChar char="•"/>
            </a:pPr>
            <a:r>
              <a:rPr lang="en-US" sz="2400" dirty="0"/>
              <a:t>Mentoring</a:t>
            </a:r>
          </a:p>
          <a:p>
            <a:pPr marL="172641" indent="-172641">
              <a:buFont typeface="Arial" panose="020B0604020202020204" pitchFamily="34" charset="0"/>
              <a:buChar char="•"/>
            </a:pPr>
            <a:r>
              <a:rPr lang="en-US" sz="2400" dirty="0"/>
              <a:t>Opportunities for collaboration</a:t>
            </a:r>
          </a:p>
          <a:p>
            <a:pPr marL="172641" indent="-172641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513160" lvl="1" indent="-166688">
              <a:buFont typeface="Arial" panose="020B0604020202020204" pitchFamily="34" charset="0"/>
              <a:buChar char="•"/>
            </a:pPr>
            <a:endParaRPr lang="en-US" sz="1650" dirty="0"/>
          </a:p>
          <a:p>
            <a:endParaRPr lang="en-US" sz="15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720" y="533400"/>
            <a:ext cx="8229600" cy="990600"/>
          </a:xfrm>
        </p:spPr>
        <p:txBody>
          <a:bodyPr/>
          <a:lstStyle/>
          <a:p>
            <a:r>
              <a:rPr lang="en-US" dirty="0"/>
              <a:t>Research &amp; Development</a:t>
            </a:r>
          </a:p>
        </p:txBody>
      </p:sp>
      <p:pic>
        <p:nvPicPr>
          <p:cNvPr id="2052" name="Picture 4" descr="https://nsistemcell.com/wp-content/uploads/2016/07/multiple-sclerosis-stem-cell-therapy-493x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648200"/>
            <a:ext cx="2891441" cy="196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357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229600" cy="721072"/>
          </a:xfrm>
        </p:spPr>
        <p:txBody>
          <a:bodyPr/>
          <a:lstStyle/>
          <a:p>
            <a:r>
              <a:rPr lang="en-US" dirty="0"/>
              <a:t>Education &amp;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823" y="1794677"/>
            <a:ext cx="8229600" cy="3678684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Webinar Lectures &amp; Discussions:  Provider (physician &amp; nursing), patients: partner with “Can Do MS” </a:t>
            </a:r>
          </a:p>
          <a:p>
            <a:pPr marL="172641" indent="-172641"/>
            <a:r>
              <a:rPr lang="en-US" dirty="0"/>
              <a:t>Video Library: </a:t>
            </a:r>
            <a:r>
              <a:rPr lang="en-US" sz="1600" dirty="0">
                <a:hlinkClick r:id="rId3"/>
              </a:rPr>
              <a:t>www.va.gov/ms</a:t>
            </a:r>
            <a:r>
              <a:rPr lang="en-US" sz="1600" dirty="0"/>
              <a:t> </a:t>
            </a:r>
          </a:p>
          <a:p>
            <a:pPr marL="172641" indent="-172641"/>
            <a:r>
              <a:rPr lang="en-US" dirty="0"/>
              <a:t>Newsletters: MS Veteran and provider e-letter</a:t>
            </a:r>
          </a:p>
          <a:p>
            <a:pPr marL="172641" indent="-172641"/>
            <a:r>
              <a:rPr lang="en-US" dirty="0"/>
              <a:t>National Conferences: </a:t>
            </a:r>
          </a:p>
          <a:p>
            <a:pPr marL="392097" lvl="1" indent="-172641"/>
            <a:r>
              <a:rPr lang="en-US" sz="1300" dirty="0"/>
              <a:t>International Gait and Balance Conference </a:t>
            </a:r>
          </a:p>
          <a:p>
            <a:pPr marL="392097" lvl="1" indent="-172641"/>
            <a:r>
              <a:rPr lang="en-US" sz="1300" dirty="0"/>
              <a:t>ACTRIMS (Americas Research Committee on MS) Annual Meeting</a:t>
            </a:r>
          </a:p>
          <a:p>
            <a:pPr marL="392097" lvl="1" indent="-172641"/>
            <a:r>
              <a:rPr lang="en-US" sz="1300" dirty="0"/>
              <a:t>Consortium of MS Centers (CMSC) Annual Meeting</a:t>
            </a:r>
          </a:p>
          <a:p>
            <a:pPr marL="392097" lvl="1" indent="-172641"/>
            <a:r>
              <a:rPr lang="en-US" sz="1300" dirty="0"/>
              <a:t>Paralyzed Veterans of America (PVA) Summit and Expo</a:t>
            </a:r>
          </a:p>
          <a:p>
            <a:pPr marL="172641" indent="-172641"/>
            <a:r>
              <a:rPr lang="en-US" dirty="0"/>
              <a:t>Advanced Fellowships in MS</a:t>
            </a:r>
          </a:p>
          <a:p>
            <a:pPr marL="172641" indent="-172641"/>
            <a:r>
              <a:rPr lang="en-US" dirty="0"/>
              <a:t>Collaborating Organizations</a:t>
            </a:r>
          </a:p>
          <a:p>
            <a:pPr marL="446961" lvl="1" indent="-172641"/>
            <a:r>
              <a:rPr lang="en-US" sz="1400" dirty="0"/>
              <a:t>Paralyzed Veterans of America (PVA)</a:t>
            </a:r>
          </a:p>
          <a:p>
            <a:pPr marL="446961" lvl="1" indent="-172641"/>
            <a:r>
              <a:rPr lang="en-US" sz="1400" dirty="0"/>
              <a:t>Multiple Sclerosis Association of America (MSAA)</a:t>
            </a:r>
          </a:p>
          <a:p>
            <a:pPr marL="446961" lvl="1" indent="-172641"/>
            <a:r>
              <a:rPr lang="en-US" sz="1400" dirty="0"/>
              <a:t>Consortium of Multiple Sclerosis Centers (CMSC)</a:t>
            </a:r>
          </a:p>
          <a:p>
            <a:pPr marL="446961" lvl="1" indent="-172641"/>
            <a:r>
              <a:rPr lang="en-US" sz="1400" dirty="0"/>
              <a:t>International Organization of Multiple Sclerosis Nurses (IOMSN)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962400"/>
            <a:ext cx="1974680" cy="274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98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Trends in Multiple Sclerosis Epidemiology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58546"/>
            <a:ext cx="8229600" cy="4876800"/>
          </a:xfrm>
        </p:spPr>
        <p:txBody>
          <a:bodyPr/>
          <a:lstStyle/>
          <a:p>
            <a:r>
              <a:rPr lang="en-US" sz="2800" dirty="0"/>
              <a:t>Diagnosis and Morbidity Updates</a:t>
            </a:r>
          </a:p>
          <a:p>
            <a:r>
              <a:rPr lang="en-US" sz="2800" dirty="0"/>
              <a:t>NMSS MS Prevalence Project</a:t>
            </a:r>
          </a:p>
          <a:p>
            <a:r>
              <a:rPr lang="en-US" sz="2800" dirty="0"/>
              <a:t>Global Burden of MS</a:t>
            </a:r>
          </a:p>
          <a:p>
            <a:r>
              <a:rPr lang="en-US" sz="2800" dirty="0"/>
              <a:t>Risk Factors for MS &amp; Prevention</a:t>
            </a:r>
          </a:p>
          <a:p>
            <a:r>
              <a:rPr lang="en-US" sz="2800" dirty="0"/>
              <a:t>VA MSCoE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0820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Prevalence Workgroup (NMSS)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Nicholas </a:t>
            </a:r>
            <a:r>
              <a:rPr lang="en-US" dirty="0" err="1"/>
              <a:t>LaRocca</a:t>
            </a:r>
            <a:r>
              <a:rPr lang="en-US" dirty="0"/>
              <a:t> (NMSS Director)</a:t>
            </a:r>
          </a:p>
          <a:p>
            <a:r>
              <a:rPr lang="en-US" dirty="0"/>
              <a:t>Ruth Ann Marrie (U Manitoba)</a:t>
            </a:r>
          </a:p>
          <a:p>
            <a:r>
              <a:rPr lang="en-US" dirty="0"/>
              <a:t>Annette Langer-Gould (Kaiser Permanente-So CA)</a:t>
            </a:r>
          </a:p>
          <a:p>
            <a:r>
              <a:rPr lang="en-US" dirty="0"/>
              <a:t>Lori Nelson (Stanford U)</a:t>
            </a:r>
          </a:p>
          <a:p>
            <a:r>
              <a:rPr lang="en-US" dirty="0"/>
              <a:t>Helen Tremlett (U British Columbia)</a:t>
            </a:r>
          </a:p>
          <a:p>
            <a:r>
              <a:rPr lang="en-US" dirty="0"/>
              <a:t>John Campbell (U Colorado)</a:t>
            </a:r>
          </a:p>
          <a:p>
            <a:r>
              <a:rPr lang="en-US" dirty="0"/>
              <a:t>Steve Buka &amp; Al Lo (Brown U)</a:t>
            </a:r>
          </a:p>
          <a:p>
            <a:r>
              <a:rPr lang="en-US" dirty="0"/>
              <a:t>Joel Culpepper (U MD/MSCoE)</a:t>
            </a:r>
          </a:p>
          <a:p>
            <a:r>
              <a:rPr lang="en-US" dirty="0"/>
              <a:t>Wendy Kaye (</a:t>
            </a:r>
            <a:r>
              <a:rPr lang="en-US" dirty="0" err="1"/>
              <a:t>McKing</a:t>
            </a:r>
            <a:r>
              <a:rPr lang="en-US" dirty="0"/>
              <a:t> Consulting)</a:t>
            </a:r>
          </a:p>
          <a:p>
            <a:r>
              <a:rPr lang="en-US" dirty="0"/>
              <a:t>Mitch Wallin (Georgetown U/MSCoE-Chair)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105400" y="1673225"/>
            <a:ext cx="4038600" cy="4718050"/>
          </a:xfrm>
        </p:spPr>
        <p:txBody>
          <a:bodyPr>
            <a:normAutofit/>
          </a:bodyPr>
          <a:lstStyle/>
          <a:p>
            <a:endParaRPr lang="en-US" sz="1800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35170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4933" y="900631"/>
            <a:ext cx="6474648" cy="1067516"/>
          </a:xfrm>
        </p:spPr>
        <p:txBody>
          <a:bodyPr>
            <a:noAutofit/>
          </a:bodyPr>
          <a:lstStyle/>
          <a:p>
            <a:pPr algn="ctr"/>
            <a:r>
              <a:rPr lang="en-US" altLang="en-US" sz="2800" dirty="0"/>
              <a:t>Neuroepidemiology Research Collaborators</a:t>
            </a:r>
          </a:p>
        </p:txBody>
      </p:sp>
      <p:sp>
        <p:nvSpPr>
          <p:cNvPr id="41369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00250" y="2171700"/>
            <a:ext cx="2857500" cy="30861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defRPr/>
            </a:pPr>
            <a:r>
              <a:rPr lang="en-US" sz="1200" b="1" dirty="0"/>
              <a:t>Global Burden of Disease Neurology Collaborators: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Kate Muller, MPH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Theo Vos, MD, MS, PhD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Mari Smith</a:t>
            </a:r>
            <a:endParaRPr lang="en-US" sz="1200" b="1" dirty="0"/>
          </a:p>
          <a:p>
            <a:pPr>
              <a:lnSpc>
                <a:spcPct val="90000"/>
              </a:lnSpc>
              <a:defRPr/>
            </a:pPr>
            <a:r>
              <a:rPr lang="en-US" sz="1200" b="1" dirty="0"/>
              <a:t>VA MSCoE and University of Maryland,  George Washington University, Johns Hopkins University and University of Washington School of Medicine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Kate Fitzgerald, PhD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Jodie Haselkorn, MD, MPH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Heidi Maloni, PhD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Shan Jin, PhD</a:t>
            </a:r>
          </a:p>
          <a:p>
            <a:pPr>
              <a:lnSpc>
                <a:spcPct val="90000"/>
              </a:lnSpc>
              <a:defRPr/>
            </a:pPr>
            <a:r>
              <a:rPr lang="en-US" sz="1200" b="1" dirty="0"/>
              <a:t>VA Office of Post Deployment Health-Washington, DC 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Joel Culpepper, PhD</a:t>
            </a:r>
          </a:p>
          <a:p>
            <a:pPr lvl="1">
              <a:lnSpc>
                <a:spcPct val="90000"/>
              </a:lnSpc>
              <a:defRPr/>
            </a:pPr>
            <a:r>
              <a:rPr lang="en-US" sz="1200" dirty="0"/>
              <a:t>Aaron Schneiderman, PhD</a:t>
            </a:r>
          </a:p>
          <a:p>
            <a:pPr lvl="1">
              <a:lnSpc>
                <a:spcPct val="90000"/>
              </a:lnSpc>
              <a:buFont typeface="Monotype Sorts" pitchFamily="1" charset="2"/>
              <a:buNone/>
              <a:defRPr/>
            </a:pPr>
            <a:endParaRPr lang="en-US" sz="1200" dirty="0"/>
          </a:p>
          <a:p>
            <a:pPr>
              <a:lnSpc>
                <a:spcPct val="90000"/>
              </a:lnSpc>
              <a:defRPr/>
            </a:pPr>
            <a:endParaRPr lang="en-US" sz="1800" dirty="0"/>
          </a:p>
        </p:txBody>
      </p:sp>
      <p:sp>
        <p:nvSpPr>
          <p:cNvPr id="413701" name="Text Box 5"/>
          <p:cNvSpPr txBox="1">
            <a:spLocks noChangeArrowheads="1"/>
          </p:cNvSpPr>
          <p:nvPr/>
        </p:nvSpPr>
        <p:spPr bwMode="auto">
          <a:xfrm>
            <a:off x="1358461" y="5461353"/>
            <a:ext cx="6689075" cy="323165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latin typeface="Times New Roman" pitchFamily="1" charset="0"/>
              </a:rPr>
              <a:t>Funding: VA Merit Review, NMSS, VA MSCoE, Biogen-Idec, Bill &amp; Melinda Gates</a:t>
            </a:r>
            <a:endParaRPr lang="en-US" dirty="0">
              <a:latin typeface="Times New Roman" pitchFamily="1" charset="0"/>
            </a:endParaRPr>
          </a:p>
        </p:txBody>
      </p:sp>
      <p:pic>
        <p:nvPicPr>
          <p:cNvPr id="111621" name="Picture 6" descr="World War II Memorial Photo No-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591" y="2596754"/>
            <a:ext cx="2443163" cy="162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98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290637"/>
          </a:xfrm>
        </p:spPr>
        <p:txBody>
          <a:bodyPr>
            <a:normAutofit/>
          </a:bodyPr>
          <a:lstStyle/>
          <a:p>
            <a:r>
              <a:rPr lang="en-US" sz="4400" dirty="0"/>
              <a:t>Multiple Sclerosis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5" y="1761564"/>
            <a:ext cx="8147051" cy="459478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buSzPct val="100000"/>
              <a:defRPr/>
            </a:pPr>
            <a:r>
              <a:rPr lang="en-US" sz="2600" dirty="0"/>
              <a:t>Chronic, inflammatory-degenerative disease of CNS</a:t>
            </a:r>
          </a:p>
          <a:p>
            <a:pPr marL="663575" lvl="1" indent="-342900">
              <a:buSzPct val="100000"/>
              <a:defRPr/>
            </a:pPr>
            <a:r>
              <a:rPr lang="en-US" sz="2400" dirty="0"/>
              <a:t>Precipitated by environmental factors (PMSA) in genetically susceptible individuals</a:t>
            </a:r>
          </a:p>
          <a:p>
            <a:pPr marL="663575" lvl="1" indent="-342900">
              <a:buSzPct val="100000"/>
              <a:defRPr/>
            </a:pPr>
            <a:r>
              <a:rPr lang="en-US" sz="2400" dirty="0"/>
              <a:t>The hallmark  of MS is inflammatory, demyelinating plaques and axonal loss in the CNS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Characterized by relapses and remissions of neurological symptoms and progression of disability over time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600" dirty="0"/>
              <a:t>Most common progressive neurological disease of young adults</a:t>
            </a:r>
          </a:p>
        </p:txBody>
      </p:sp>
    </p:spTree>
    <p:extLst>
      <p:ext uri="{BB962C8B-B14F-4D97-AF65-F5344CB8AC3E}">
        <p14:creationId xmlns:p14="http://schemas.microsoft.com/office/powerpoint/2010/main" val="4144483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u="sng" dirty="0"/>
              <a:t>Diagnostic Criteria for MS: </a:t>
            </a:r>
            <a:br>
              <a:rPr lang="en-US" sz="4000" u="sng" dirty="0"/>
            </a:br>
            <a:r>
              <a:rPr lang="en-US" sz="3200" u="sng" dirty="0"/>
              <a:t>2017 Revisions to McDonald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05800" cy="495991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ＭＳ Ｐゴシック" panose="020B0600070205080204" pitchFamily="34" charset="-128"/>
              </a:rPr>
              <a:t>Central nervous system lesions separated in space &amp; time</a:t>
            </a:r>
          </a:p>
          <a:p>
            <a:pPr>
              <a:lnSpc>
                <a:spcPct val="110000"/>
              </a:lnSpc>
            </a:pPr>
            <a:r>
              <a:rPr lang="en-US" dirty="0">
                <a:ea typeface="ＭＳ Ｐゴシック" panose="020B0600070205080204" pitchFamily="34" charset="-128"/>
              </a:rPr>
              <a:t>The following changes were made for patients with typical clinically isolated syndromes: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ＭＳ Ｐゴシック" panose="020B0600070205080204" pitchFamily="34" charset="-128"/>
              </a:rPr>
              <a:t>Positive CSF allows for MS dx where DIS criteria is met</a:t>
            </a:r>
          </a:p>
          <a:p>
            <a:pPr lvl="1">
              <a:lnSpc>
                <a:spcPct val="100000"/>
              </a:lnSpc>
            </a:pPr>
            <a:r>
              <a:rPr lang="en-US" dirty="0">
                <a:ea typeface="ＭＳ Ｐゴシック" panose="020B0600070205080204" pitchFamily="34" charset="-128"/>
              </a:rPr>
              <a:t>Cortical lesions can be used to demonstrate DIS</a:t>
            </a:r>
          </a:p>
          <a:p>
            <a:pPr>
              <a:lnSpc>
                <a:spcPct val="150000"/>
              </a:lnSpc>
            </a:pPr>
            <a:r>
              <a:rPr lang="en-US" dirty="0">
                <a:ea typeface="ＭＳ Ｐゴシック" panose="020B0600070205080204" pitchFamily="34" charset="-128"/>
              </a:rPr>
              <a:t>Eliminate more likely diagnoses </a:t>
            </a:r>
            <a:r>
              <a:rPr lang="en-US" sz="1400" dirty="0">
                <a:ea typeface="ＭＳ Ｐゴシック" panose="020B0600070205080204" pitchFamily="34" charset="-128"/>
              </a:rPr>
              <a:t>Solomon, </a:t>
            </a:r>
            <a:r>
              <a:rPr lang="en-US" sz="1400" i="1" dirty="0">
                <a:ea typeface="ＭＳ Ｐゴシック" panose="020B0600070205080204" pitchFamily="34" charset="-128"/>
              </a:rPr>
              <a:t>Neurology</a:t>
            </a:r>
            <a:r>
              <a:rPr lang="en-US" sz="1400" dirty="0">
                <a:ea typeface="ＭＳ Ｐゴシック" panose="020B0600070205080204" pitchFamily="34" charset="-128"/>
              </a:rPr>
              <a:t> 2016</a:t>
            </a:r>
          </a:p>
          <a:p>
            <a:pPr>
              <a:lnSpc>
                <a:spcPct val="150000"/>
              </a:lnSpc>
            </a:pPr>
            <a:r>
              <a:rPr lang="en-US" dirty="0">
                <a:ea typeface="ＭＳ Ｐゴシック" panose="020B0600070205080204" pitchFamily="34" charset="-128"/>
              </a:rPr>
              <a:t>Further refinement of criteria needed for: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ea typeface="ＭＳ Ｐゴシック" panose="020B0600070205080204" pitchFamily="34" charset="-128"/>
              </a:rPr>
              <a:t>Optic nerve involvement</a:t>
            </a:r>
          </a:p>
          <a:p>
            <a:pPr lvl="1">
              <a:lnSpc>
                <a:spcPct val="150000"/>
              </a:lnSpc>
            </a:pPr>
            <a:r>
              <a:rPr lang="en-US" sz="1800" dirty="0">
                <a:ea typeface="ＭＳ Ｐゴシック" panose="020B0600070205080204" pitchFamily="34" charset="-128"/>
              </a:rPr>
              <a:t>Pediatric, Asian and Latin American populations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Thompson,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Lancet Neurol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  <a:endParaRPr lang="en-US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BCCC5-B484-7440-BC35-B8DC33F174FE}" type="slidenum">
              <a:rPr lang="en-US" smtClean="0">
                <a:solidFill>
                  <a:srgbClr val="302C24">
                    <a:lumMod val="75000"/>
                    <a:lumOff val="25000"/>
                  </a:srgbClr>
                </a:solidFill>
              </a:rPr>
              <a:pPr/>
              <a:t>7</a:t>
            </a:fld>
            <a:endParaRPr lang="en-US" dirty="0">
              <a:solidFill>
                <a:srgbClr val="302C24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263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439" y="0"/>
            <a:ext cx="8147051" cy="1452283"/>
          </a:xfrm>
        </p:spPr>
        <p:txBody>
          <a:bodyPr/>
          <a:lstStyle/>
          <a:p>
            <a:r>
              <a:rPr lang="en-US" dirty="0"/>
              <a:t>MRI and MS</a:t>
            </a:r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4969584"/>
              </p:ext>
            </p:extLst>
          </p:nvPr>
        </p:nvGraphicFramePr>
        <p:xfrm>
          <a:off x="5870607" y="1825215"/>
          <a:ext cx="1347787" cy="399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6" name="Image" r:id="rId4" imgW="6971429" imgH="20685714" progId="Photoshop.Image.7">
                  <p:embed/>
                </p:oleObj>
              </mc:Choice>
              <mc:Fallback>
                <p:oleObj name="Image" r:id="rId4" imgW="6971429" imgH="2068571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0607" y="1825215"/>
                        <a:ext cx="1347787" cy="399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>
          <a:xfrm>
            <a:off x="452955" y="304800"/>
            <a:ext cx="2895600" cy="329184"/>
          </a:xfrm>
        </p:spPr>
        <p:txBody>
          <a:bodyPr/>
          <a:lstStyle/>
          <a:p>
            <a:endParaRPr lang="en-US" dirty="0">
              <a:solidFill>
                <a:srgbClr val="302C24">
                  <a:lumMod val="75000"/>
                  <a:lumOff val="25000"/>
                </a:srgbClr>
              </a:solidFill>
            </a:endParaRPr>
          </a:p>
          <a:p>
            <a:endParaRPr lang="en-US" dirty="0">
              <a:solidFill>
                <a:srgbClr val="302C24">
                  <a:lumMod val="75000"/>
                  <a:lumOff val="25000"/>
                </a:srgbClr>
              </a:solidFill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618705"/>
              </p:ext>
            </p:extLst>
          </p:nvPr>
        </p:nvGraphicFramePr>
        <p:xfrm>
          <a:off x="7543800" y="1825426"/>
          <a:ext cx="1347393" cy="39969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47" name="Image" r:id="rId6" imgW="6971429" imgH="20685714" progId="Photoshop.Image.7">
                  <p:embed/>
                </p:oleObj>
              </mc:Choice>
              <mc:Fallback>
                <p:oleObj name="Image" r:id="rId6" imgW="6971429" imgH="20685714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825426"/>
                        <a:ext cx="1347393" cy="39969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8"/>
          <a:srcRect t="3359" b="3359"/>
          <a:stretch>
            <a:fillRect/>
          </a:stretch>
        </p:blipFill>
        <p:spPr>
          <a:xfrm>
            <a:off x="755058" y="3927238"/>
            <a:ext cx="1909765" cy="2140228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6162706" y="1909987"/>
            <a:ext cx="342900" cy="4191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302C24"/>
              </a:solidFill>
              <a:latin typeface="Book Antiqua"/>
              <a:cs typeface="+mn-cs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6162705" y="3138488"/>
            <a:ext cx="513713" cy="533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302C24"/>
              </a:solidFill>
              <a:latin typeface="Book Antiqua"/>
              <a:cs typeface="+mn-cs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7844049" y="4419600"/>
            <a:ext cx="517935" cy="4191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CA" dirty="0">
              <a:solidFill>
                <a:srgbClr val="302C24"/>
              </a:solidFill>
              <a:latin typeface="Book Antiqu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6316" y="6171684"/>
            <a:ext cx="86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FLAIR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34156" y="5959651"/>
            <a:ext cx="441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T2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3652" y="5974478"/>
            <a:ext cx="85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T1 GD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5307" y="1074299"/>
            <a:ext cx="2009265" cy="2009265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005829" y="3082022"/>
            <a:ext cx="1535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T2-weighted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hyperintense</a:t>
            </a:r>
          </a:p>
        </p:txBody>
      </p:sp>
      <p:pic>
        <p:nvPicPr>
          <p:cNvPr id="1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52800" y="1040053"/>
            <a:ext cx="2066209" cy="2066209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7" t="8719" r="13011" b="8217"/>
          <a:stretch>
            <a:fillRect/>
          </a:stretch>
        </p:blipFill>
        <p:spPr>
          <a:xfrm>
            <a:off x="3421079" y="3850387"/>
            <a:ext cx="2012521" cy="229393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</p:spPr>
      </p:pic>
      <p:sp>
        <p:nvSpPr>
          <p:cNvPr id="19" name="TextBox 18"/>
          <p:cNvSpPr txBox="1"/>
          <p:nvPr/>
        </p:nvSpPr>
        <p:spPr>
          <a:xfrm>
            <a:off x="3605675" y="3177547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T1-weighted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hypointense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48641" y="6193547"/>
            <a:ext cx="203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02C24"/>
                </a:solidFill>
                <a:latin typeface="Book Antiqua"/>
                <a:cs typeface="+mn-cs"/>
              </a:rPr>
              <a:t>T1-weighted+ GD</a:t>
            </a:r>
          </a:p>
        </p:txBody>
      </p:sp>
    </p:spTree>
    <p:extLst>
      <p:ext uri="{BB962C8B-B14F-4D97-AF65-F5344CB8AC3E}">
        <p14:creationId xmlns:p14="http://schemas.microsoft.com/office/powerpoint/2010/main" val="4239182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6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2"/>
          <a:stretch>
            <a:fillRect/>
          </a:stretch>
        </p:blipFill>
        <p:spPr bwMode="auto">
          <a:xfrm>
            <a:off x="2928938" y="2535238"/>
            <a:ext cx="850900" cy="10715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2" descr="Diffusion tensor imaging in MS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" r="49333" b="49620"/>
          <a:stretch>
            <a:fillRect/>
          </a:stretch>
        </p:blipFill>
        <p:spPr bwMode="auto">
          <a:xfrm>
            <a:off x="1176338" y="2517775"/>
            <a:ext cx="85883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5611813" y="1693863"/>
            <a:ext cx="1831975" cy="1095375"/>
            <a:chOff x="5611813" y="1693863"/>
            <a:chExt cx="1831975" cy="1095375"/>
          </a:xfrm>
        </p:grpSpPr>
        <p:pic>
          <p:nvPicPr>
            <p:cNvPr id="99431" name="Picture 60" descr="ms4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6" r="53256" b="1659"/>
            <a:stretch>
              <a:fillRect/>
            </a:stretch>
          </p:blipFill>
          <p:spPr bwMode="auto">
            <a:xfrm>
              <a:off x="5611813" y="1693863"/>
              <a:ext cx="866775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432" name="Picture 60" descr="ms4"/>
            <p:cNvPicPr>
              <a:picLocks noChangeAspect="1" noChangeArrowheads="1"/>
            </p:cNvPicPr>
            <p:nvPr/>
          </p:nvPicPr>
          <p:blipFill>
            <a:blip r:embed="rId5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6" t="656" r="1236" b="1659"/>
            <a:stretch>
              <a:fillRect/>
            </a:stretch>
          </p:blipFill>
          <p:spPr bwMode="auto">
            <a:xfrm>
              <a:off x="6570663" y="1693863"/>
              <a:ext cx="873125" cy="1095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9332" name="Text Box 6"/>
          <p:cNvSpPr txBox="1">
            <a:spLocks noChangeArrowheads="1"/>
          </p:cNvSpPr>
          <p:nvPr/>
        </p:nvSpPr>
        <p:spPr bwMode="auto">
          <a:xfrm>
            <a:off x="0" y="6373496"/>
            <a:ext cx="9144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37160" rIns="274320" bIns="137160" anchor="b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r>
              <a:rPr lang="en-US" dirty="0">
                <a:solidFill>
                  <a:srgbClr val="302C24"/>
                </a:solidFill>
              </a:rPr>
              <a:t>EDSS = Expanded Disability Status Scale.  Wolinsky/Kurtzke JF. </a:t>
            </a:r>
            <a:r>
              <a:rPr lang="en-US" i="1" dirty="0">
                <a:solidFill>
                  <a:srgbClr val="302C24"/>
                </a:solidFill>
              </a:rPr>
              <a:t>Neurology</a:t>
            </a:r>
            <a:r>
              <a:rPr lang="en-US" dirty="0">
                <a:solidFill>
                  <a:srgbClr val="302C24"/>
                </a:solidFill>
              </a:rPr>
              <a:t>. 1983;33:1444-1452.</a:t>
            </a:r>
          </a:p>
        </p:txBody>
      </p:sp>
      <p:sp>
        <p:nvSpPr>
          <p:cNvPr id="99333" name="Rectangle 7"/>
          <p:cNvSpPr>
            <a:spLocks noGrp="1" noChangeArrowheads="1"/>
          </p:cNvSpPr>
          <p:nvPr>
            <p:ph type="title"/>
          </p:nvPr>
        </p:nvSpPr>
        <p:spPr>
          <a:xfrm>
            <a:off x="346953" y="-29183"/>
            <a:ext cx="8147051" cy="1452283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D33D2D"/>
                </a:solidFill>
                <a:latin typeface="Calibri" charset="0"/>
                <a:ea typeface="MS PGothic" charset="0"/>
              </a:rPr>
              <a:t>MS Disease Progression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endParaRPr lang="en-US" dirty="0">
              <a:solidFill>
                <a:srgbClr val="302C2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302C24">
                  <a:lumMod val="75000"/>
                  <a:lumOff val="25000"/>
                </a:srgbClr>
              </a:solidFill>
            </a:endParaRPr>
          </a:p>
        </p:txBody>
      </p:sp>
      <p:sp>
        <p:nvSpPr>
          <p:cNvPr id="99334" name="AutoShape 8"/>
          <p:cNvSpPr>
            <a:spLocks noChangeArrowheads="1"/>
          </p:cNvSpPr>
          <p:nvPr/>
        </p:nvSpPr>
        <p:spPr bwMode="auto">
          <a:xfrm>
            <a:off x="381000" y="1600200"/>
            <a:ext cx="609600" cy="4460875"/>
          </a:xfrm>
          <a:prstGeom prst="upArrow">
            <a:avLst>
              <a:gd name="adj1" fmla="val 53120"/>
              <a:gd name="adj2" fmla="val 104887"/>
            </a:avLst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37160" rIns="274320" bIns="137160" anchor="ctr">
            <a:spAutoFit/>
          </a:bodyPr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35" name="AutoShape 9"/>
          <p:cNvSpPr>
            <a:spLocks noChangeArrowheads="1"/>
          </p:cNvSpPr>
          <p:nvPr/>
        </p:nvSpPr>
        <p:spPr bwMode="auto">
          <a:xfrm rot="5400000">
            <a:off x="4270403" y="1920936"/>
            <a:ext cx="609600" cy="8102600"/>
          </a:xfrm>
          <a:prstGeom prst="upArrow">
            <a:avLst>
              <a:gd name="adj1" fmla="val 50009"/>
              <a:gd name="adj2" fmla="val 104426"/>
            </a:avLst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37160" rIns="274320" bIns="137160" anchor="ctr">
            <a:spAutoFit/>
          </a:bodyPr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36" name="Text Box 10"/>
          <p:cNvSpPr txBox="1">
            <a:spLocks noChangeArrowheads="1"/>
          </p:cNvSpPr>
          <p:nvPr/>
        </p:nvSpPr>
        <p:spPr bwMode="auto">
          <a:xfrm rot="-5400000">
            <a:off x="-145256" y="3396456"/>
            <a:ext cx="167322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37160" rIns="274320" bIns="137160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600" dirty="0">
                <a:solidFill>
                  <a:srgbClr val="302C24"/>
                </a:solidFill>
              </a:rPr>
              <a:t>Disability</a:t>
            </a:r>
          </a:p>
        </p:txBody>
      </p:sp>
      <p:sp>
        <p:nvSpPr>
          <p:cNvPr id="99337" name="Text Box 11"/>
          <p:cNvSpPr txBox="1">
            <a:spLocks noChangeArrowheads="1"/>
          </p:cNvSpPr>
          <p:nvPr/>
        </p:nvSpPr>
        <p:spPr bwMode="auto">
          <a:xfrm>
            <a:off x="3368675" y="5740400"/>
            <a:ext cx="27368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74320" tIns="137160" rIns="274320" bIns="137160" anchor="ctr"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US" sz="1600" dirty="0">
                <a:solidFill>
                  <a:srgbClr val="302C24"/>
                </a:solidFill>
              </a:rPr>
              <a:t>Time</a:t>
            </a:r>
          </a:p>
        </p:txBody>
      </p:sp>
      <p:grpSp>
        <p:nvGrpSpPr>
          <p:cNvPr id="3" name="Group 104"/>
          <p:cNvGrpSpPr>
            <a:grpSpLocks/>
          </p:cNvGrpSpPr>
          <p:nvPr/>
        </p:nvGrpSpPr>
        <p:grpSpPr bwMode="auto">
          <a:xfrm>
            <a:off x="768350" y="4130675"/>
            <a:ext cx="7793038" cy="1744663"/>
            <a:chOff x="768350" y="4130675"/>
            <a:chExt cx="7793038" cy="1744663"/>
          </a:xfrm>
        </p:grpSpPr>
        <p:sp>
          <p:nvSpPr>
            <p:cNvPr id="99377" name="Rectangle 12"/>
            <p:cNvSpPr>
              <a:spLocks noChangeArrowheads="1"/>
            </p:cNvSpPr>
            <p:nvPr/>
          </p:nvSpPr>
          <p:spPr bwMode="auto">
            <a:xfrm>
              <a:off x="1058863" y="5076825"/>
              <a:ext cx="338137" cy="160338"/>
            </a:xfrm>
            <a:prstGeom prst="rect">
              <a:avLst/>
            </a:prstGeom>
            <a:solidFill>
              <a:srgbClr val="97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8" name="Rectangle 13"/>
            <p:cNvSpPr>
              <a:spLocks noChangeArrowheads="1"/>
            </p:cNvSpPr>
            <p:nvPr/>
          </p:nvSpPr>
          <p:spPr bwMode="auto">
            <a:xfrm>
              <a:off x="1419225" y="5041900"/>
              <a:ext cx="338138" cy="195263"/>
            </a:xfrm>
            <a:prstGeom prst="rect">
              <a:avLst/>
            </a:prstGeom>
            <a:solidFill>
              <a:srgbClr val="97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9" name="Rectangle 14"/>
            <p:cNvSpPr>
              <a:spLocks noChangeArrowheads="1"/>
            </p:cNvSpPr>
            <p:nvPr/>
          </p:nvSpPr>
          <p:spPr bwMode="auto">
            <a:xfrm>
              <a:off x="1781175" y="5006975"/>
              <a:ext cx="338138" cy="230188"/>
            </a:xfrm>
            <a:prstGeom prst="rect">
              <a:avLst/>
            </a:prstGeom>
            <a:solidFill>
              <a:srgbClr val="978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0" name="Rectangle 15"/>
            <p:cNvSpPr>
              <a:spLocks noChangeArrowheads="1"/>
            </p:cNvSpPr>
            <p:nvPr/>
          </p:nvSpPr>
          <p:spPr bwMode="auto">
            <a:xfrm>
              <a:off x="2143125" y="4968875"/>
              <a:ext cx="338138" cy="268288"/>
            </a:xfrm>
            <a:prstGeom prst="rect">
              <a:avLst/>
            </a:prstGeom>
            <a:solidFill>
              <a:srgbClr val="746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1" name="Rectangle 16"/>
            <p:cNvSpPr>
              <a:spLocks noChangeArrowheads="1"/>
            </p:cNvSpPr>
            <p:nvPr/>
          </p:nvSpPr>
          <p:spPr bwMode="auto">
            <a:xfrm>
              <a:off x="2503488" y="4930775"/>
              <a:ext cx="338137" cy="306388"/>
            </a:xfrm>
            <a:prstGeom prst="rect">
              <a:avLst/>
            </a:prstGeom>
            <a:solidFill>
              <a:srgbClr val="746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2" name="Rectangle 17"/>
            <p:cNvSpPr>
              <a:spLocks noChangeArrowheads="1"/>
            </p:cNvSpPr>
            <p:nvPr/>
          </p:nvSpPr>
          <p:spPr bwMode="auto">
            <a:xfrm>
              <a:off x="2865438" y="4892675"/>
              <a:ext cx="338137" cy="344488"/>
            </a:xfrm>
            <a:prstGeom prst="rect">
              <a:avLst/>
            </a:prstGeom>
            <a:solidFill>
              <a:srgbClr val="746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3" name="Rectangle 18"/>
            <p:cNvSpPr>
              <a:spLocks noChangeArrowheads="1"/>
            </p:cNvSpPr>
            <p:nvPr/>
          </p:nvSpPr>
          <p:spPr bwMode="auto">
            <a:xfrm>
              <a:off x="3227388" y="4854575"/>
              <a:ext cx="338137" cy="382588"/>
            </a:xfrm>
            <a:prstGeom prst="rect">
              <a:avLst/>
            </a:prstGeom>
            <a:solidFill>
              <a:srgbClr val="746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4" name="Rectangle 19"/>
            <p:cNvSpPr>
              <a:spLocks noChangeArrowheads="1"/>
            </p:cNvSpPr>
            <p:nvPr/>
          </p:nvSpPr>
          <p:spPr bwMode="auto">
            <a:xfrm>
              <a:off x="3587750" y="4816475"/>
              <a:ext cx="338138" cy="420688"/>
            </a:xfrm>
            <a:prstGeom prst="rect">
              <a:avLst/>
            </a:prstGeom>
            <a:solidFill>
              <a:srgbClr val="5A5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5" name="Rectangle 20"/>
            <p:cNvSpPr>
              <a:spLocks noChangeArrowheads="1"/>
            </p:cNvSpPr>
            <p:nvPr/>
          </p:nvSpPr>
          <p:spPr bwMode="auto">
            <a:xfrm>
              <a:off x="3949700" y="4775200"/>
              <a:ext cx="338138" cy="461963"/>
            </a:xfrm>
            <a:prstGeom prst="rect">
              <a:avLst/>
            </a:prstGeom>
            <a:solidFill>
              <a:srgbClr val="5A5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6" name="Rectangle 21"/>
            <p:cNvSpPr>
              <a:spLocks noChangeArrowheads="1"/>
            </p:cNvSpPr>
            <p:nvPr/>
          </p:nvSpPr>
          <p:spPr bwMode="auto">
            <a:xfrm>
              <a:off x="4311650" y="4743450"/>
              <a:ext cx="338138" cy="493713"/>
            </a:xfrm>
            <a:prstGeom prst="rect">
              <a:avLst/>
            </a:prstGeom>
            <a:solidFill>
              <a:srgbClr val="5A5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7" name="Rectangle 22"/>
            <p:cNvSpPr>
              <a:spLocks noChangeArrowheads="1"/>
            </p:cNvSpPr>
            <p:nvPr/>
          </p:nvSpPr>
          <p:spPr bwMode="auto">
            <a:xfrm>
              <a:off x="4672013" y="4702175"/>
              <a:ext cx="338137" cy="534988"/>
            </a:xfrm>
            <a:prstGeom prst="rect">
              <a:avLst/>
            </a:prstGeom>
            <a:solidFill>
              <a:srgbClr val="5A55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8" name="Rectangle 23"/>
            <p:cNvSpPr>
              <a:spLocks noChangeArrowheads="1"/>
            </p:cNvSpPr>
            <p:nvPr/>
          </p:nvSpPr>
          <p:spPr bwMode="auto">
            <a:xfrm>
              <a:off x="5033963" y="4660900"/>
              <a:ext cx="338137" cy="576263"/>
            </a:xfrm>
            <a:prstGeom prst="rect">
              <a:avLst/>
            </a:prstGeom>
            <a:solidFill>
              <a:srgbClr val="4C4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89" name="Rectangle 24"/>
            <p:cNvSpPr>
              <a:spLocks noChangeArrowheads="1"/>
            </p:cNvSpPr>
            <p:nvPr/>
          </p:nvSpPr>
          <p:spPr bwMode="auto">
            <a:xfrm>
              <a:off x="5395913" y="4629150"/>
              <a:ext cx="338137" cy="608013"/>
            </a:xfrm>
            <a:prstGeom prst="rect">
              <a:avLst/>
            </a:prstGeom>
            <a:solidFill>
              <a:srgbClr val="4C48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0" name="Rectangle 25"/>
            <p:cNvSpPr>
              <a:spLocks noChangeArrowheads="1"/>
            </p:cNvSpPr>
            <p:nvPr/>
          </p:nvSpPr>
          <p:spPr bwMode="auto">
            <a:xfrm>
              <a:off x="5756275" y="4591050"/>
              <a:ext cx="338138" cy="646113"/>
            </a:xfrm>
            <a:prstGeom prst="rect">
              <a:avLst/>
            </a:prstGeom>
            <a:solidFill>
              <a:srgbClr val="3D3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1" name="Rectangle 26"/>
            <p:cNvSpPr>
              <a:spLocks noChangeArrowheads="1"/>
            </p:cNvSpPr>
            <p:nvPr/>
          </p:nvSpPr>
          <p:spPr bwMode="auto">
            <a:xfrm>
              <a:off x="6118225" y="4552950"/>
              <a:ext cx="338138" cy="684213"/>
            </a:xfrm>
            <a:prstGeom prst="rect">
              <a:avLst/>
            </a:prstGeom>
            <a:solidFill>
              <a:srgbClr val="3D3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2" name="Rectangle 27"/>
            <p:cNvSpPr>
              <a:spLocks noChangeArrowheads="1"/>
            </p:cNvSpPr>
            <p:nvPr/>
          </p:nvSpPr>
          <p:spPr bwMode="auto">
            <a:xfrm>
              <a:off x="6480175" y="4511675"/>
              <a:ext cx="338138" cy="725488"/>
            </a:xfrm>
            <a:prstGeom prst="rect">
              <a:avLst/>
            </a:prstGeom>
            <a:solidFill>
              <a:srgbClr val="3D3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3" name="Rectangle 28"/>
            <p:cNvSpPr>
              <a:spLocks noChangeArrowheads="1"/>
            </p:cNvSpPr>
            <p:nvPr/>
          </p:nvSpPr>
          <p:spPr bwMode="auto">
            <a:xfrm>
              <a:off x="6840538" y="4479925"/>
              <a:ext cx="338137" cy="757238"/>
            </a:xfrm>
            <a:prstGeom prst="rect">
              <a:avLst/>
            </a:prstGeom>
            <a:solidFill>
              <a:srgbClr val="3D3A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4" name="Rectangle 29"/>
            <p:cNvSpPr>
              <a:spLocks noChangeArrowheads="1"/>
            </p:cNvSpPr>
            <p:nvPr/>
          </p:nvSpPr>
          <p:spPr bwMode="auto">
            <a:xfrm>
              <a:off x="7202488" y="4441825"/>
              <a:ext cx="338137" cy="795338"/>
            </a:xfrm>
            <a:prstGeom prst="rect">
              <a:avLst/>
            </a:prstGeom>
            <a:solidFill>
              <a:srgbClr val="312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5" name="Rectangle 30"/>
            <p:cNvSpPr>
              <a:spLocks noChangeArrowheads="1"/>
            </p:cNvSpPr>
            <p:nvPr/>
          </p:nvSpPr>
          <p:spPr bwMode="auto">
            <a:xfrm>
              <a:off x="7564438" y="4400550"/>
              <a:ext cx="338137" cy="836613"/>
            </a:xfrm>
            <a:prstGeom prst="rect">
              <a:avLst/>
            </a:prstGeom>
            <a:solidFill>
              <a:srgbClr val="312F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6" name="Rectangle 31"/>
            <p:cNvSpPr>
              <a:spLocks noChangeArrowheads="1"/>
            </p:cNvSpPr>
            <p:nvPr/>
          </p:nvSpPr>
          <p:spPr bwMode="auto">
            <a:xfrm>
              <a:off x="7926388" y="4362450"/>
              <a:ext cx="338137" cy="874713"/>
            </a:xfrm>
            <a:prstGeom prst="rect">
              <a:avLst/>
            </a:prstGeom>
            <a:solidFill>
              <a:srgbClr val="201E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97" name="Text Box 32"/>
            <p:cNvSpPr txBox="1">
              <a:spLocks noChangeArrowheads="1"/>
            </p:cNvSpPr>
            <p:nvPr/>
          </p:nvSpPr>
          <p:spPr bwMode="auto">
            <a:xfrm>
              <a:off x="1054100" y="501967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0</a:t>
              </a:r>
            </a:p>
          </p:txBody>
        </p:sp>
        <p:sp>
          <p:nvSpPr>
            <p:cNvPr id="99398" name="Text Box 33"/>
            <p:cNvSpPr txBox="1">
              <a:spLocks noChangeArrowheads="1"/>
            </p:cNvSpPr>
            <p:nvPr/>
          </p:nvSpPr>
          <p:spPr bwMode="auto">
            <a:xfrm>
              <a:off x="1416050" y="4983163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1</a:t>
              </a:r>
            </a:p>
          </p:txBody>
        </p:sp>
        <p:sp>
          <p:nvSpPr>
            <p:cNvPr id="99399" name="Text Box 34"/>
            <p:cNvSpPr txBox="1">
              <a:spLocks noChangeArrowheads="1"/>
            </p:cNvSpPr>
            <p:nvPr/>
          </p:nvSpPr>
          <p:spPr bwMode="auto">
            <a:xfrm>
              <a:off x="1778000" y="4946650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1.5</a:t>
              </a:r>
            </a:p>
          </p:txBody>
        </p:sp>
        <p:sp>
          <p:nvSpPr>
            <p:cNvPr id="99400" name="Text Box 35"/>
            <p:cNvSpPr txBox="1">
              <a:spLocks noChangeArrowheads="1"/>
            </p:cNvSpPr>
            <p:nvPr/>
          </p:nvSpPr>
          <p:spPr bwMode="auto">
            <a:xfrm>
              <a:off x="2138363" y="4910138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2</a:t>
              </a:r>
            </a:p>
          </p:txBody>
        </p:sp>
        <p:sp>
          <p:nvSpPr>
            <p:cNvPr id="99401" name="Text Box 36"/>
            <p:cNvSpPr txBox="1">
              <a:spLocks noChangeArrowheads="1"/>
            </p:cNvSpPr>
            <p:nvPr/>
          </p:nvSpPr>
          <p:spPr bwMode="auto">
            <a:xfrm>
              <a:off x="2500313" y="487362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2.5</a:t>
              </a:r>
            </a:p>
          </p:txBody>
        </p:sp>
        <p:sp>
          <p:nvSpPr>
            <p:cNvPr id="99402" name="Text Box 37"/>
            <p:cNvSpPr txBox="1">
              <a:spLocks noChangeArrowheads="1"/>
            </p:cNvSpPr>
            <p:nvPr/>
          </p:nvSpPr>
          <p:spPr bwMode="auto">
            <a:xfrm>
              <a:off x="2862263" y="4837113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3</a:t>
              </a:r>
            </a:p>
          </p:txBody>
        </p:sp>
        <p:sp>
          <p:nvSpPr>
            <p:cNvPr id="99403" name="Text Box 38"/>
            <p:cNvSpPr txBox="1">
              <a:spLocks noChangeArrowheads="1"/>
            </p:cNvSpPr>
            <p:nvPr/>
          </p:nvSpPr>
          <p:spPr bwMode="auto">
            <a:xfrm>
              <a:off x="3222625" y="4800600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3.5</a:t>
              </a:r>
            </a:p>
          </p:txBody>
        </p:sp>
        <p:sp>
          <p:nvSpPr>
            <p:cNvPr id="99404" name="Text Box 39"/>
            <p:cNvSpPr txBox="1">
              <a:spLocks noChangeArrowheads="1"/>
            </p:cNvSpPr>
            <p:nvPr/>
          </p:nvSpPr>
          <p:spPr bwMode="auto">
            <a:xfrm>
              <a:off x="3946525" y="4725988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4.5</a:t>
              </a:r>
            </a:p>
          </p:txBody>
        </p:sp>
        <p:sp>
          <p:nvSpPr>
            <p:cNvPr id="99405" name="Text Box 40"/>
            <p:cNvSpPr txBox="1">
              <a:spLocks noChangeArrowheads="1"/>
            </p:cNvSpPr>
            <p:nvPr/>
          </p:nvSpPr>
          <p:spPr bwMode="auto">
            <a:xfrm>
              <a:off x="3584575" y="4762500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4</a:t>
              </a:r>
            </a:p>
          </p:txBody>
        </p:sp>
        <p:sp>
          <p:nvSpPr>
            <p:cNvPr id="99406" name="Text Box 41"/>
            <p:cNvSpPr txBox="1">
              <a:spLocks noChangeArrowheads="1"/>
            </p:cNvSpPr>
            <p:nvPr/>
          </p:nvSpPr>
          <p:spPr bwMode="auto">
            <a:xfrm>
              <a:off x="4668838" y="4652963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5.5</a:t>
              </a:r>
            </a:p>
          </p:txBody>
        </p:sp>
        <p:sp>
          <p:nvSpPr>
            <p:cNvPr id="99407" name="Text Box 42"/>
            <p:cNvSpPr txBox="1">
              <a:spLocks noChangeArrowheads="1"/>
            </p:cNvSpPr>
            <p:nvPr/>
          </p:nvSpPr>
          <p:spPr bwMode="auto">
            <a:xfrm>
              <a:off x="4306888" y="468947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5</a:t>
              </a:r>
            </a:p>
          </p:txBody>
        </p:sp>
        <p:sp>
          <p:nvSpPr>
            <p:cNvPr id="99408" name="Text Box 43"/>
            <p:cNvSpPr txBox="1">
              <a:spLocks noChangeArrowheads="1"/>
            </p:cNvSpPr>
            <p:nvPr/>
          </p:nvSpPr>
          <p:spPr bwMode="auto">
            <a:xfrm>
              <a:off x="5391150" y="4579938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6.5</a:t>
              </a:r>
            </a:p>
          </p:txBody>
        </p:sp>
        <p:sp>
          <p:nvSpPr>
            <p:cNvPr id="99409" name="Text Box 44"/>
            <p:cNvSpPr txBox="1">
              <a:spLocks noChangeArrowheads="1"/>
            </p:cNvSpPr>
            <p:nvPr/>
          </p:nvSpPr>
          <p:spPr bwMode="auto">
            <a:xfrm>
              <a:off x="5029200" y="4616450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6</a:t>
              </a:r>
            </a:p>
          </p:txBody>
        </p:sp>
        <p:sp>
          <p:nvSpPr>
            <p:cNvPr id="99410" name="Text Box 45"/>
            <p:cNvSpPr txBox="1">
              <a:spLocks noChangeArrowheads="1"/>
            </p:cNvSpPr>
            <p:nvPr/>
          </p:nvSpPr>
          <p:spPr bwMode="auto">
            <a:xfrm>
              <a:off x="6113463" y="450532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7.5</a:t>
              </a:r>
            </a:p>
          </p:txBody>
        </p:sp>
        <p:sp>
          <p:nvSpPr>
            <p:cNvPr id="99411" name="Text Box 46"/>
            <p:cNvSpPr txBox="1">
              <a:spLocks noChangeArrowheads="1"/>
            </p:cNvSpPr>
            <p:nvPr/>
          </p:nvSpPr>
          <p:spPr bwMode="auto">
            <a:xfrm>
              <a:off x="5753100" y="4541838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7</a:t>
              </a:r>
            </a:p>
          </p:txBody>
        </p:sp>
        <p:sp>
          <p:nvSpPr>
            <p:cNvPr id="99412" name="Text Box 47"/>
            <p:cNvSpPr txBox="1">
              <a:spLocks noChangeArrowheads="1"/>
            </p:cNvSpPr>
            <p:nvPr/>
          </p:nvSpPr>
          <p:spPr bwMode="auto">
            <a:xfrm>
              <a:off x="6475413" y="4468813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8</a:t>
              </a:r>
            </a:p>
          </p:txBody>
        </p:sp>
        <p:sp>
          <p:nvSpPr>
            <p:cNvPr id="99413" name="Text Box 48"/>
            <p:cNvSpPr txBox="1">
              <a:spLocks noChangeArrowheads="1"/>
            </p:cNvSpPr>
            <p:nvPr/>
          </p:nvSpPr>
          <p:spPr bwMode="auto">
            <a:xfrm>
              <a:off x="6837363" y="4432300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8.5</a:t>
              </a:r>
            </a:p>
          </p:txBody>
        </p:sp>
        <p:sp>
          <p:nvSpPr>
            <p:cNvPr id="99414" name="Text Box 49"/>
            <p:cNvSpPr txBox="1">
              <a:spLocks noChangeArrowheads="1"/>
            </p:cNvSpPr>
            <p:nvPr/>
          </p:nvSpPr>
          <p:spPr bwMode="auto">
            <a:xfrm>
              <a:off x="7559675" y="435927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9.5</a:t>
              </a:r>
            </a:p>
          </p:txBody>
        </p:sp>
        <p:sp>
          <p:nvSpPr>
            <p:cNvPr id="99415" name="Text Box 50"/>
            <p:cNvSpPr txBox="1">
              <a:spLocks noChangeArrowheads="1"/>
            </p:cNvSpPr>
            <p:nvPr/>
          </p:nvSpPr>
          <p:spPr bwMode="auto">
            <a:xfrm>
              <a:off x="7197725" y="4395788"/>
              <a:ext cx="365125" cy="28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9</a:t>
              </a:r>
            </a:p>
          </p:txBody>
        </p:sp>
        <p:sp>
          <p:nvSpPr>
            <p:cNvPr id="99416" name="Text Box 51"/>
            <p:cNvSpPr txBox="1">
              <a:spLocks noChangeArrowheads="1"/>
            </p:cNvSpPr>
            <p:nvPr/>
          </p:nvSpPr>
          <p:spPr bwMode="auto">
            <a:xfrm>
              <a:off x="7920038" y="4321175"/>
              <a:ext cx="365125" cy="28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200" dirty="0">
                  <a:solidFill>
                    <a:srgbClr val="302C24"/>
                  </a:solidFill>
                </a:rPr>
                <a:t>10</a:t>
              </a:r>
            </a:p>
          </p:txBody>
        </p:sp>
        <p:sp>
          <p:nvSpPr>
            <p:cNvPr id="99417" name="Line 52"/>
            <p:cNvSpPr>
              <a:spLocks noChangeShapeType="1"/>
            </p:cNvSpPr>
            <p:nvPr/>
          </p:nvSpPr>
          <p:spPr bwMode="auto">
            <a:xfrm>
              <a:off x="881063" y="5240338"/>
              <a:ext cx="757713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274320" tIns="137160" rIns="274320" bIns="137160" anchor="ctr">
              <a:spAutoFit/>
            </a:bodyPr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pic>
          <p:nvPicPr>
            <p:cNvPr id="99418" name="Picture 53" descr="&#10;in bed.png                                                     000A985AMacintosh HD                   C5934508: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9150" y="4130675"/>
              <a:ext cx="379413" cy="250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419" name="Picture 54" descr="regular walk.png                                               000A985AMacintosh HD                   C5934508: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4088" y="4546600"/>
              <a:ext cx="193675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420" name="Picture 55" descr="stooped walk.png                                               000A985AMacintosh HD                   C5934508: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3475" y="4395788"/>
              <a:ext cx="207963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421" name="Picture 56" descr="wheelchair.png                                                 000A985AMacintosh HD                   C5934508: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3263" y="4173538"/>
              <a:ext cx="287337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422" name="Picture 57" descr="&#10;with cane.png                                                  000A985AMacintosh HD                   C5934508: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00" y="4238625"/>
              <a:ext cx="258763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423" name="Text Box 58"/>
            <p:cNvSpPr txBox="1">
              <a:spLocks noChangeArrowheads="1"/>
            </p:cNvSpPr>
            <p:nvPr/>
          </p:nvSpPr>
          <p:spPr bwMode="auto">
            <a:xfrm>
              <a:off x="774700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Normal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Neurologic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Exam</a:t>
              </a:r>
            </a:p>
          </p:txBody>
        </p:sp>
        <p:sp>
          <p:nvSpPr>
            <p:cNvPr id="99424" name="Text Box 59"/>
            <p:cNvSpPr txBox="1">
              <a:spLocks noChangeArrowheads="1"/>
            </p:cNvSpPr>
            <p:nvPr/>
          </p:nvSpPr>
          <p:spPr bwMode="auto">
            <a:xfrm>
              <a:off x="1849438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Minimal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Disability</a:t>
              </a:r>
            </a:p>
          </p:txBody>
        </p:sp>
        <p:sp>
          <p:nvSpPr>
            <p:cNvPr id="99425" name="Text Box 60"/>
            <p:cNvSpPr txBox="1">
              <a:spLocks noChangeArrowheads="1"/>
            </p:cNvSpPr>
            <p:nvPr/>
          </p:nvSpPr>
          <p:spPr bwMode="auto">
            <a:xfrm>
              <a:off x="3303588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Increased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Limitation in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Walking Ability</a:t>
              </a:r>
            </a:p>
          </p:txBody>
        </p:sp>
        <p:sp>
          <p:nvSpPr>
            <p:cNvPr id="99426" name="Text Box 61"/>
            <p:cNvSpPr txBox="1">
              <a:spLocks noChangeArrowheads="1"/>
            </p:cNvSpPr>
            <p:nvPr/>
          </p:nvSpPr>
          <p:spPr bwMode="auto">
            <a:xfrm>
              <a:off x="4727575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Need for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Walking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Assistance</a:t>
              </a:r>
            </a:p>
          </p:txBody>
        </p:sp>
        <p:sp>
          <p:nvSpPr>
            <p:cNvPr id="99427" name="Text Box 62"/>
            <p:cNvSpPr txBox="1">
              <a:spLocks noChangeArrowheads="1"/>
            </p:cNvSpPr>
            <p:nvPr/>
          </p:nvSpPr>
          <p:spPr bwMode="auto">
            <a:xfrm>
              <a:off x="5468938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Restriction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to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Wheelchair</a:t>
              </a:r>
            </a:p>
          </p:txBody>
        </p:sp>
        <p:sp>
          <p:nvSpPr>
            <p:cNvPr id="99428" name="Text Box 63"/>
            <p:cNvSpPr txBox="1">
              <a:spLocks noChangeArrowheads="1"/>
            </p:cNvSpPr>
            <p:nvPr/>
          </p:nvSpPr>
          <p:spPr bwMode="auto">
            <a:xfrm>
              <a:off x="6908800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Helpless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Bed</a:t>
              </a:r>
            </a:p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Patient</a:t>
              </a:r>
            </a:p>
          </p:txBody>
        </p:sp>
        <p:sp>
          <p:nvSpPr>
            <p:cNvPr id="99429" name="Text Box 64"/>
            <p:cNvSpPr txBox="1">
              <a:spLocks noChangeArrowheads="1"/>
            </p:cNvSpPr>
            <p:nvPr/>
          </p:nvSpPr>
          <p:spPr bwMode="auto">
            <a:xfrm>
              <a:off x="7646988" y="5327650"/>
              <a:ext cx="914400" cy="54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pPr algn="ctr"/>
              <a:r>
                <a:rPr lang="en-US" sz="1000" dirty="0">
                  <a:solidFill>
                    <a:srgbClr val="302C24"/>
                  </a:solidFill>
                </a:rPr>
                <a:t>Death</a:t>
              </a:r>
            </a:p>
          </p:txBody>
        </p:sp>
        <p:sp>
          <p:nvSpPr>
            <p:cNvPr id="99430" name="Text Box 65"/>
            <p:cNvSpPr txBox="1">
              <a:spLocks noChangeArrowheads="1"/>
            </p:cNvSpPr>
            <p:nvPr/>
          </p:nvSpPr>
          <p:spPr bwMode="auto">
            <a:xfrm>
              <a:off x="768350" y="4525963"/>
              <a:ext cx="1100138" cy="49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274320" tIns="137160" rIns="274320" bIns="137160" anchor="ctr">
              <a:spAutoFit/>
            </a:bodyPr>
            <a:lstStyle>
              <a:lvl1pPr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1pPr>
              <a:lvl2pPr marL="742950" indent="-28575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2pPr>
              <a:lvl3pPr marL="11430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4pPr>
              <a:lvl5pPr marL="2057400" indent="-228600"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Arial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1600" dirty="0">
                  <a:solidFill>
                    <a:srgbClr val="302C24"/>
                  </a:solidFill>
                </a:rPr>
                <a:t>EDSS</a:t>
              </a:r>
            </a:p>
          </p:txBody>
        </p:sp>
      </p:grpSp>
      <p:sp>
        <p:nvSpPr>
          <p:cNvPr id="12354" name="Rectangle 4"/>
          <p:cNvSpPr>
            <a:spLocks noChangeArrowheads="1"/>
          </p:cNvSpPr>
          <p:nvPr/>
        </p:nvSpPr>
        <p:spPr bwMode="auto">
          <a:xfrm>
            <a:off x="4562475" y="1646238"/>
            <a:ext cx="5746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90588">
              <a:spcBef>
                <a:spcPct val="20000"/>
              </a:spcBef>
              <a:buSzPct val="135000"/>
            </a:pPr>
            <a:r>
              <a:rPr lang="en-US" sz="1600" dirty="0">
                <a:solidFill>
                  <a:srgbClr val="F27B0E"/>
                </a:solidFill>
                <a:latin typeface="Book Antiqua"/>
              </a:rPr>
              <a:t>SPMS</a:t>
            </a:r>
          </a:p>
        </p:txBody>
      </p:sp>
      <p:sp>
        <p:nvSpPr>
          <p:cNvPr id="12355" name="Rectangle 7"/>
          <p:cNvSpPr>
            <a:spLocks noChangeArrowheads="1"/>
          </p:cNvSpPr>
          <p:nvPr/>
        </p:nvSpPr>
        <p:spPr bwMode="auto">
          <a:xfrm>
            <a:off x="2293938" y="2273300"/>
            <a:ext cx="5969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90588">
              <a:spcBef>
                <a:spcPct val="20000"/>
              </a:spcBef>
              <a:buSzPct val="135000"/>
            </a:pPr>
            <a:r>
              <a:rPr lang="en-US" sz="1600" dirty="0">
                <a:solidFill>
                  <a:srgbClr val="F27B0E"/>
                </a:solidFill>
                <a:latin typeface="Book Antiqua"/>
              </a:rPr>
              <a:t>RRMS</a:t>
            </a:r>
          </a:p>
        </p:txBody>
      </p:sp>
      <p:sp>
        <p:nvSpPr>
          <p:cNvPr id="12356" name="Rectangle 10"/>
          <p:cNvSpPr>
            <a:spLocks noChangeArrowheads="1"/>
          </p:cNvSpPr>
          <p:nvPr/>
        </p:nvSpPr>
        <p:spPr bwMode="auto">
          <a:xfrm>
            <a:off x="1038225" y="2273300"/>
            <a:ext cx="101758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890588">
              <a:spcBef>
                <a:spcPct val="20000"/>
              </a:spcBef>
              <a:buSzPct val="135000"/>
            </a:pPr>
            <a:r>
              <a:rPr lang="en-US" sz="1600" dirty="0">
                <a:solidFill>
                  <a:srgbClr val="F27B0E"/>
                </a:solidFill>
                <a:latin typeface="Book Antiqua"/>
              </a:rPr>
              <a:t>Preclinical</a:t>
            </a:r>
          </a:p>
        </p:txBody>
      </p:sp>
      <p:sp>
        <p:nvSpPr>
          <p:cNvPr id="99342" name="Rectangle 12"/>
          <p:cNvSpPr>
            <a:spLocks noChangeArrowheads="1"/>
          </p:cNvSpPr>
          <p:nvPr/>
        </p:nvSpPr>
        <p:spPr bwMode="auto">
          <a:xfrm>
            <a:off x="4489450" y="1608138"/>
            <a:ext cx="4089400" cy="240823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43" name="Rectangle 13"/>
          <p:cNvSpPr>
            <a:spLocks noChangeArrowheads="1"/>
          </p:cNvSpPr>
          <p:nvPr/>
        </p:nvSpPr>
        <p:spPr bwMode="auto">
          <a:xfrm>
            <a:off x="2228850" y="2232025"/>
            <a:ext cx="2257425" cy="1781175"/>
          </a:xfrm>
          <a:prstGeom prst="rect">
            <a:avLst/>
          </a:prstGeom>
          <a:noFill/>
          <a:ln w="14288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44" name="Rectangle 14"/>
          <p:cNvSpPr>
            <a:spLocks noChangeArrowheads="1"/>
          </p:cNvSpPr>
          <p:nvPr/>
        </p:nvSpPr>
        <p:spPr bwMode="auto">
          <a:xfrm>
            <a:off x="969963" y="2232025"/>
            <a:ext cx="1254125" cy="1781175"/>
          </a:xfrm>
          <a:prstGeom prst="rect">
            <a:avLst/>
          </a:prstGeom>
          <a:noFill/>
          <a:ln w="14288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2360" name="Freeform 17"/>
          <p:cNvSpPr>
            <a:spLocks/>
          </p:cNvSpPr>
          <p:nvPr/>
        </p:nvSpPr>
        <p:spPr bwMode="auto">
          <a:xfrm>
            <a:off x="981075" y="2676525"/>
            <a:ext cx="7577138" cy="585788"/>
          </a:xfrm>
          <a:custGeom>
            <a:avLst/>
            <a:gdLst>
              <a:gd name="T0" fmla="*/ 0 w 3704"/>
              <a:gd name="T1" fmla="*/ 0 h 451"/>
              <a:gd name="T2" fmla="*/ 2147483647 w 3704"/>
              <a:gd name="T3" fmla="*/ 0 h 451"/>
              <a:gd name="T4" fmla="*/ 2147483647 w 3704"/>
              <a:gd name="T5" fmla="*/ 0 h 451"/>
              <a:gd name="T6" fmla="*/ 2147483647 w 3704"/>
              <a:gd name="T7" fmla="*/ 0 h 451"/>
              <a:gd name="T8" fmla="*/ 2147483647 w 3704"/>
              <a:gd name="T9" fmla="*/ 0 h 451"/>
              <a:gd name="T10" fmla="*/ 2147483647 w 3704"/>
              <a:gd name="T11" fmla="*/ 0 h 451"/>
              <a:gd name="T12" fmla="*/ 2147483647 w 3704"/>
              <a:gd name="T13" fmla="*/ 2147483647 h 451"/>
              <a:gd name="T14" fmla="*/ 2147483647 w 3704"/>
              <a:gd name="T15" fmla="*/ 2147483647 h 451"/>
              <a:gd name="T16" fmla="*/ 2147483647 w 3704"/>
              <a:gd name="T17" fmla="*/ 2147483647 h 451"/>
              <a:gd name="T18" fmla="*/ 2147483647 w 3704"/>
              <a:gd name="T19" fmla="*/ 2147483647 h 451"/>
              <a:gd name="T20" fmla="*/ 2147483647 w 3704"/>
              <a:gd name="T21" fmla="*/ 2147483647 h 451"/>
              <a:gd name="T22" fmla="*/ 2147483647 w 3704"/>
              <a:gd name="T23" fmla="*/ 2147483647 h 451"/>
              <a:gd name="T24" fmla="*/ 2147483647 w 3704"/>
              <a:gd name="T25" fmla="*/ 2147483647 h 451"/>
              <a:gd name="T26" fmla="*/ 2147483647 w 3704"/>
              <a:gd name="T27" fmla="*/ 2147483647 h 451"/>
              <a:gd name="T28" fmla="*/ 2147483647 w 3704"/>
              <a:gd name="T29" fmla="*/ 2147483647 h 451"/>
              <a:gd name="T30" fmla="*/ 2147483647 w 3704"/>
              <a:gd name="T31" fmla="*/ 2147483647 h 451"/>
              <a:gd name="T32" fmla="*/ 2147483647 w 3704"/>
              <a:gd name="T33" fmla="*/ 2147483647 h 451"/>
              <a:gd name="T34" fmla="*/ 2147483647 w 3704"/>
              <a:gd name="T35" fmla="*/ 2147483647 h 451"/>
              <a:gd name="T36" fmla="*/ 2147483647 w 3704"/>
              <a:gd name="T37" fmla="*/ 2147483647 h 451"/>
              <a:gd name="T38" fmla="*/ 2147483647 w 3704"/>
              <a:gd name="T39" fmla="*/ 2147483647 h 451"/>
              <a:gd name="T40" fmla="*/ 2147483647 w 3704"/>
              <a:gd name="T41" fmla="*/ 2147483647 h 451"/>
              <a:gd name="T42" fmla="*/ 2147483647 w 3704"/>
              <a:gd name="T43" fmla="*/ 2147483647 h 451"/>
              <a:gd name="T44" fmla="*/ 2147483647 w 3704"/>
              <a:gd name="T45" fmla="*/ 2147483647 h 451"/>
              <a:gd name="T46" fmla="*/ 2147483647 w 3704"/>
              <a:gd name="T47" fmla="*/ 2147483647 h 451"/>
              <a:gd name="T48" fmla="*/ 2147483647 w 3704"/>
              <a:gd name="T49" fmla="*/ 2147483647 h 451"/>
              <a:gd name="T50" fmla="*/ 2147483647 w 3704"/>
              <a:gd name="T51" fmla="*/ 2147483647 h 451"/>
              <a:gd name="T52" fmla="*/ 2147483647 w 3704"/>
              <a:gd name="T53" fmla="*/ 2147483647 h 451"/>
              <a:gd name="T54" fmla="*/ 2147483647 w 3704"/>
              <a:gd name="T55" fmla="*/ 2147483647 h 451"/>
              <a:gd name="T56" fmla="*/ 2147483647 w 3704"/>
              <a:gd name="T57" fmla="*/ 2147483647 h 451"/>
              <a:gd name="T58" fmla="*/ 2147483647 w 3704"/>
              <a:gd name="T59" fmla="*/ 2147483647 h 451"/>
              <a:gd name="T60" fmla="*/ 2147483647 w 3704"/>
              <a:gd name="T61" fmla="*/ 2147483647 h 451"/>
              <a:gd name="T62" fmla="*/ 2147483647 w 3704"/>
              <a:gd name="T63" fmla="*/ 2147483647 h 451"/>
              <a:gd name="T64" fmla="*/ 2147483647 w 3704"/>
              <a:gd name="T65" fmla="*/ 2147483647 h 451"/>
              <a:gd name="T66" fmla="*/ 2147483647 w 3704"/>
              <a:gd name="T67" fmla="*/ 2147483647 h 451"/>
              <a:gd name="T68" fmla="*/ 2147483647 w 3704"/>
              <a:gd name="T69" fmla="*/ 2147483647 h 451"/>
              <a:gd name="T70" fmla="*/ 2147483647 w 3704"/>
              <a:gd name="T71" fmla="*/ 2147483647 h 451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04"/>
              <a:gd name="T109" fmla="*/ 0 h 451"/>
              <a:gd name="T110" fmla="*/ 3704 w 3704"/>
              <a:gd name="T111" fmla="*/ 451 h 451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04" h="451">
                <a:moveTo>
                  <a:pt x="0" y="0"/>
                </a:moveTo>
                <a:lnTo>
                  <a:pt x="198" y="0"/>
                </a:lnTo>
                <a:lnTo>
                  <a:pt x="397" y="0"/>
                </a:lnTo>
                <a:lnTo>
                  <a:pt x="567" y="0"/>
                </a:lnTo>
                <a:lnTo>
                  <a:pt x="643" y="0"/>
                </a:lnTo>
                <a:lnTo>
                  <a:pt x="728" y="0"/>
                </a:lnTo>
                <a:lnTo>
                  <a:pt x="794" y="11"/>
                </a:lnTo>
                <a:lnTo>
                  <a:pt x="860" y="11"/>
                </a:lnTo>
                <a:lnTo>
                  <a:pt x="964" y="22"/>
                </a:lnTo>
                <a:lnTo>
                  <a:pt x="1058" y="32"/>
                </a:lnTo>
                <a:lnTo>
                  <a:pt x="1153" y="43"/>
                </a:lnTo>
                <a:lnTo>
                  <a:pt x="1238" y="54"/>
                </a:lnTo>
                <a:lnTo>
                  <a:pt x="1314" y="65"/>
                </a:lnTo>
                <a:lnTo>
                  <a:pt x="1455" y="86"/>
                </a:lnTo>
                <a:lnTo>
                  <a:pt x="1588" y="108"/>
                </a:lnTo>
                <a:lnTo>
                  <a:pt x="1710" y="129"/>
                </a:lnTo>
                <a:lnTo>
                  <a:pt x="1777" y="140"/>
                </a:lnTo>
                <a:lnTo>
                  <a:pt x="1852" y="151"/>
                </a:lnTo>
                <a:lnTo>
                  <a:pt x="1928" y="151"/>
                </a:lnTo>
                <a:lnTo>
                  <a:pt x="2013" y="161"/>
                </a:lnTo>
                <a:lnTo>
                  <a:pt x="2107" y="183"/>
                </a:lnTo>
                <a:lnTo>
                  <a:pt x="2221" y="204"/>
                </a:lnTo>
                <a:lnTo>
                  <a:pt x="2457" y="236"/>
                </a:lnTo>
                <a:lnTo>
                  <a:pt x="2580" y="258"/>
                </a:lnTo>
                <a:lnTo>
                  <a:pt x="2703" y="279"/>
                </a:lnTo>
                <a:lnTo>
                  <a:pt x="2977" y="322"/>
                </a:lnTo>
                <a:lnTo>
                  <a:pt x="3119" y="344"/>
                </a:lnTo>
                <a:lnTo>
                  <a:pt x="3270" y="376"/>
                </a:lnTo>
                <a:lnTo>
                  <a:pt x="3412" y="397"/>
                </a:lnTo>
                <a:lnTo>
                  <a:pt x="3459" y="408"/>
                </a:lnTo>
                <a:lnTo>
                  <a:pt x="3515" y="419"/>
                </a:lnTo>
                <a:lnTo>
                  <a:pt x="3553" y="429"/>
                </a:lnTo>
                <a:lnTo>
                  <a:pt x="3591" y="429"/>
                </a:lnTo>
                <a:lnTo>
                  <a:pt x="3638" y="440"/>
                </a:lnTo>
                <a:lnTo>
                  <a:pt x="3676" y="451"/>
                </a:lnTo>
                <a:lnTo>
                  <a:pt x="3704" y="451"/>
                </a:lnTo>
              </a:path>
            </a:pathLst>
          </a:cu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2361" name="Freeform 18"/>
          <p:cNvSpPr>
            <a:spLocks/>
          </p:cNvSpPr>
          <p:nvPr/>
        </p:nvSpPr>
        <p:spPr bwMode="auto">
          <a:xfrm>
            <a:off x="1035050" y="2803525"/>
            <a:ext cx="7561263" cy="1209675"/>
          </a:xfrm>
          <a:custGeom>
            <a:avLst/>
            <a:gdLst>
              <a:gd name="T0" fmla="*/ 0 w 3704"/>
              <a:gd name="T1" fmla="*/ 2147483647 h 933"/>
              <a:gd name="T2" fmla="*/ 2147483647 w 3704"/>
              <a:gd name="T3" fmla="*/ 2147483647 h 933"/>
              <a:gd name="T4" fmla="*/ 2147483647 w 3704"/>
              <a:gd name="T5" fmla="*/ 2147483647 h 933"/>
              <a:gd name="T6" fmla="*/ 2147483647 w 3704"/>
              <a:gd name="T7" fmla="*/ 2147483647 h 933"/>
              <a:gd name="T8" fmla="*/ 2147483647 w 3704"/>
              <a:gd name="T9" fmla="*/ 2147483647 h 933"/>
              <a:gd name="T10" fmla="*/ 2147483647 w 3704"/>
              <a:gd name="T11" fmla="*/ 2147483647 h 933"/>
              <a:gd name="T12" fmla="*/ 2147483647 w 3704"/>
              <a:gd name="T13" fmla="*/ 2147483647 h 933"/>
              <a:gd name="T14" fmla="*/ 2147483647 w 3704"/>
              <a:gd name="T15" fmla="*/ 2147483647 h 933"/>
              <a:gd name="T16" fmla="*/ 2147483647 w 3704"/>
              <a:gd name="T17" fmla="*/ 2147483647 h 933"/>
              <a:gd name="T18" fmla="*/ 2147483647 w 3704"/>
              <a:gd name="T19" fmla="*/ 2147483647 h 933"/>
              <a:gd name="T20" fmla="*/ 2147483647 w 3704"/>
              <a:gd name="T21" fmla="*/ 2147483647 h 933"/>
              <a:gd name="T22" fmla="*/ 2147483647 w 3704"/>
              <a:gd name="T23" fmla="*/ 2147483647 h 933"/>
              <a:gd name="T24" fmla="*/ 2147483647 w 3704"/>
              <a:gd name="T25" fmla="*/ 2147483647 h 933"/>
              <a:gd name="T26" fmla="*/ 2147483647 w 3704"/>
              <a:gd name="T27" fmla="*/ 2147483647 h 933"/>
              <a:gd name="T28" fmla="*/ 2147483647 w 3704"/>
              <a:gd name="T29" fmla="*/ 2147483647 h 933"/>
              <a:gd name="T30" fmla="*/ 2147483647 w 3704"/>
              <a:gd name="T31" fmla="*/ 2147483647 h 933"/>
              <a:gd name="T32" fmla="*/ 2147483647 w 3704"/>
              <a:gd name="T33" fmla="*/ 2147483647 h 933"/>
              <a:gd name="T34" fmla="*/ 2147483647 w 3704"/>
              <a:gd name="T35" fmla="*/ 2147483647 h 933"/>
              <a:gd name="T36" fmla="*/ 2147483647 w 3704"/>
              <a:gd name="T37" fmla="*/ 2147483647 h 933"/>
              <a:gd name="T38" fmla="*/ 2147483647 w 3704"/>
              <a:gd name="T39" fmla="*/ 2147483647 h 933"/>
              <a:gd name="T40" fmla="*/ 2147483647 w 3704"/>
              <a:gd name="T41" fmla="*/ 2147483647 h 933"/>
              <a:gd name="T42" fmla="*/ 2147483647 w 3704"/>
              <a:gd name="T43" fmla="*/ 2147483647 h 933"/>
              <a:gd name="T44" fmla="*/ 2147483647 w 3704"/>
              <a:gd name="T45" fmla="*/ 2147483647 h 933"/>
              <a:gd name="T46" fmla="*/ 2147483647 w 3704"/>
              <a:gd name="T47" fmla="*/ 2147483647 h 933"/>
              <a:gd name="T48" fmla="*/ 2147483647 w 3704"/>
              <a:gd name="T49" fmla="*/ 2147483647 h 933"/>
              <a:gd name="T50" fmla="*/ 2147483647 w 3704"/>
              <a:gd name="T51" fmla="*/ 2147483647 h 933"/>
              <a:gd name="T52" fmla="*/ 2147483647 w 3704"/>
              <a:gd name="T53" fmla="*/ 2147483647 h 933"/>
              <a:gd name="T54" fmla="*/ 2147483647 w 3704"/>
              <a:gd name="T55" fmla="*/ 2147483647 h 933"/>
              <a:gd name="T56" fmla="*/ 2147483647 w 3704"/>
              <a:gd name="T57" fmla="*/ 2147483647 h 933"/>
              <a:gd name="T58" fmla="*/ 2147483647 w 3704"/>
              <a:gd name="T59" fmla="*/ 2147483647 h 933"/>
              <a:gd name="T60" fmla="*/ 2147483647 w 3704"/>
              <a:gd name="T61" fmla="*/ 2147483647 h 933"/>
              <a:gd name="T62" fmla="*/ 2147483647 w 3704"/>
              <a:gd name="T63" fmla="*/ 2147483647 h 933"/>
              <a:gd name="T64" fmla="*/ 2147483647 w 3704"/>
              <a:gd name="T65" fmla="*/ 2147483647 h 933"/>
              <a:gd name="T66" fmla="*/ 2147483647 w 3704"/>
              <a:gd name="T67" fmla="*/ 2147483647 h 933"/>
              <a:gd name="T68" fmla="*/ 2147483647 w 3704"/>
              <a:gd name="T69" fmla="*/ 2147483647 h 933"/>
              <a:gd name="T70" fmla="*/ 2147483647 w 3704"/>
              <a:gd name="T71" fmla="*/ 2147483647 h 933"/>
              <a:gd name="T72" fmla="*/ 2147483647 w 3704"/>
              <a:gd name="T73" fmla="*/ 2147483647 h 933"/>
              <a:gd name="T74" fmla="*/ 2147483647 w 3704"/>
              <a:gd name="T75" fmla="*/ 2147483647 h 933"/>
              <a:gd name="T76" fmla="*/ 2147483647 w 3704"/>
              <a:gd name="T77" fmla="*/ 2147483647 h 933"/>
              <a:gd name="T78" fmla="*/ 2147483647 w 3704"/>
              <a:gd name="T79" fmla="*/ 2147483647 h 933"/>
              <a:gd name="T80" fmla="*/ 2147483647 w 3704"/>
              <a:gd name="T81" fmla="*/ 0 h 93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704"/>
              <a:gd name="T124" fmla="*/ 0 h 933"/>
              <a:gd name="T125" fmla="*/ 3704 w 3704"/>
              <a:gd name="T126" fmla="*/ 933 h 93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704" h="933">
                <a:moveTo>
                  <a:pt x="0" y="933"/>
                </a:moveTo>
                <a:lnTo>
                  <a:pt x="9" y="901"/>
                </a:lnTo>
                <a:lnTo>
                  <a:pt x="9" y="869"/>
                </a:lnTo>
                <a:lnTo>
                  <a:pt x="9" y="837"/>
                </a:lnTo>
                <a:lnTo>
                  <a:pt x="9" y="794"/>
                </a:lnTo>
                <a:lnTo>
                  <a:pt x="19" y="751"/>
                </a:lnTo>
                <a:lnTo>
                  <a:pt x="28" y="708"/>
                </a:lnTo>
                <a:lnTo>
                  <a:pt x="47" y="676"/>
                </a:lnTo>
                <a:lnTo>
                  <a:pt x="66" y="654"/>
                </a:lnTo>
                <a:lnTo>
                  <a:pt x="104" y="644"/>
                </a:lnTo>
                <a:lnTo>
                  <a:pt x="151" y="622"/>
                </a:lnTo>
                <a:lnTo>
                  <a:pt x="255" y="622"/>
                </a:lnTo>
                <a:lnTo>
                  <a:pt x="378" y="622"/>
                </a:lnTo>
                <a:lnTo>
                  <a:pt x="491" y="622"/>
                </a:lnTo>
                <a:lnTo>
                  <a:pt x="586" y="611"/>
                </a:lnTo>
                <a:lnTo>
                  <a:pt x="690" y="611"/>
                </a:lnTo>
                <a:lnTo>
                  <a:pt x="803" y="622"/>
                </a:lnTo>
                <a:lnTo>
                  <a:pt x="917" y="622"/>
                </a:lnTo>
                <a:lnTo>
                  <a:pt x="1068" y="611"/>
                </a:lnTo>
                <a:lnTo>
                  <a:pt x="1219" y="611"/>
                </a:lnTo>
                <a:lnTo>
                  <a:pt x="1389" y="611"/>
                </a:lnTo>
                <a:lnTo>
                  <a:pt x="1569" y="590"/>
                </a:lnTo>
                <a:lnTo>
                  <a:pt x="1654" y="579"/>
                </a:lnTo>
                <a:lnTo>
                  <a:pt x="1758" y="569"/>
                </a:lnTo>
                <a:lnTo>
                  <a:pt x="1956" y="536"/>
                </a:lnTo>
                <a:lnTo>
                  <a:pt x="2164" y="504"/>
                </a:lnTo>
                <a:lnTo>
                  <a:pt x="2258" y="493"/>
                </a:lnTo>
                <a:lnTo>
                  <a:pt x="2353" y="472"/>
                </a:lnTo>
                <a:lnTo>
                  <a:pt x="2514" y="440"/>
                </a:lnTo>
                <a:lnTo>
                  <a:pt x="2655" y="397"/>
                </a:lnTo>
                <a:lnTo>
                  <a:pt x="2797" y="354"/>
                </a:lnTo>
                <a:lnTo>
                  <a:pt x="2929" y="311"/>
                </a:lnTo>
                <a:lnTo>
                  <a:pt x="3071" y="257"/>
                </a:lnTo>
                <a:lnTo>
                  <a:pt x="3213" y="204"/>
                </a:lnTo>
                <a:lnTo>
                  <a:pt x="3345" y="150"/>
                </a:lnTo>
                <a:lnTo>
                  <a:pt x="3402" y="129"/>
                </a:lnTo>
                <a:lnTo>
                  <a:pt x="3449" y="96"/>
                </a:lnTo>
                <a:lnTo>
                  <a:pt x="3534" y="64"/>
                </a:lnTo>
                <a:lnTo>
                  <a:pt x="3600" y="43"/>
                </a:lnTo>
                <a:lnTo>
                  <a:pt x="3657" y="11"/>
                </a:lnTo>
                <a:lnTo>
                  <a:pt x="3704" y="0"/>
                </a:lnTo>
              </a:path>
            </a:pathLst>
          </a:cu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12362" name="Freeform 19"/>
          <p:cNvSpPr>
            <a:spLocks/>
          </p:cNvSpPr>
          <p:nvPr/>
        </p:nvSpPr>
        <p:spPr bwMode="auto">
          <a:xfrm>
            <a:off x="985838" y="2579688"/>
            <a:ext cx="7589837" cy="585787"/>
          </a:xfrm>
          <a:custGeom>
            <a:avLst/>
            <a:gdLst>
              <a:gd name="T0" fmla="*/ 0 w 3705"/>
              <a:gd name="T1" fmla="*/ 2147483647 h 451"/>
              <a:gd name="T2" fmla="*/ 2147483647 w 3705"/>
              <a:gd name="T3" fmla="*/ 2147483647 h 451"/>
              <a:gd name="T4" fmla="*/ 2147483647 w 3705"/>
              <a:gd name="T5" fmla="*/ 2147483647 h 451"/>
              <a:gd name="T6" fmla="*/ 2147483647 w 3705"/>
              <a:gd name="T7" fmla="*/ 2147483647 h 451"/>
              <a:gd name="T8" fmla="*/ 2147483647 w 3705"/>
              <a:gd name="T9" fmla="*/ 2147483647 h 451"/>
              <a:gd name="T10" fmla="*/ 2147483647 w 3705"/>
              <a:gd name="T11" fmla="*/ 2147483647 h 451"/>
              <a:gd name="T12" fmla="*/ 2147483647 w 3705"/>
              <a:gd name="T13" fmla="*/ 2147483647 h 451"/>
              <a:gd name="T14" fmla="*/ 2147483647 w 3705"/>
              <a:gd name="T15" fmla="*/ 2147483647 h 451"/>
              <a:gd name="T16" fmla="*/ 2147483647 w 3705"/>
              <a:gd name="T17" fmla="*/ 2147483647 h 451"/>
              <a:gd name="T18" fmla="*/ 2147483647 w 3705"/>
              <a:gd name="T19" fmla="*/ 2147483647 h 451"/>
              <a:gd name="T20" fmla="*/ 2147483647 w 3705"/>
              <a:gd name="T21" fmla="*/ 2147483647 h 451"/>
              <a:gd name="T22" fmla="*/ 2147483647 w 3705"/>
              <a:gd name="T23" fmla="*/ 2147483647 h 451"/>
              <a:gd name="T24" fmla="*/ 2147483647 w 3705"/>
              <a:gd name="T25" fmla="*/ 2147483647 h 451"/>
              <a:gd name="T26" fmla="*/ 2147483647 w 3705"/>
              <a:gd name="T27" fmla="*/ 2147483647 h 451"/>
              <a:gd name="T28" fmla="*/ 2147483647 w 3705"/>
              <a:gd name="T29" fmla="*/ 2147483647 h 451"/>
              <a:gd name="T30" fmla="*/ 2147483647 w 3705"/>
              <a:gd name="T31" fmla="*/ 2147483647 h 451"/>
              <a:gd name="T32" fmla="*/ 2147483647 w 3705"/>
              <a:gd name="T33" fmla="*/ 2147483647 h 451"/>
              <a:gd name="T34" fmla="*/ 2147483647 w 3705"/>
              <a:gd name="T35" fmla="*/ 2147483647 h 451"/>
              <a:gd name="T36" fmla="*/ 2147483647 w 3705"/>
              <a:gd name="T37" fmla="*/ 2147483647 h 451"/>
              <a:gd name="T38" fmla="*/ 2147483647 w 3705"/>
              <a:gd name="T39" fmla="*/ 2147483647 h 451"/>
              <a:gd name="T40" fmla="*/ 2147483647 w 3705"/>
              <a:gd name="T41" fmla="*/ 2147483647 h 451"/>
              <a:gd name="T42" fmla="*/ 2147483647 w 3705"/>
              <a:gd name="T43" fmla="*/ 2147483647 h 451"/>
              <a:gd name="T44" fmla="*/ 2147483647 w 3705"/>
              <a:gd name="T45" fmla="*/ 2147483647 h 451"/>
              <a:gd name="T46" fmla="*/ 2147483647 w 3705"/>
              <a:gd name="T47" fmla="*/ 2147483647 h 451"/>
              <a:gd name="T48" fmla="*/ 2147483647 w 3705"/>
              <a:gd name="T49" fmla="*/ 2147483647 h 451"/>
              <a:gd name="T50" fmla="*/ 2147483647 w 3705"/>
              <a:gd name="T51" fmla="*/ 2147483647 h 451"/>
              <a:gd name="T52" fmla="*/ 2147483647 w 3705"/>
              <a:gd name="T53" fmla="*/ 2147483647 h 451"/>
              <a:gd name="T54" fmla="*/ 2147483647 w 3705"/>
              <a:gd name="T55" fmla="*/ 2147483647 h 451"/>
              <a:gd name="T56" fmla="*/ 2147483647 w 3705"/>
              <a:gd name="T57" fmla="*/ 2147483647 h 451"/>
              <a:gd name="T58" fmla="*/ 2147483647 w 3705"/>
              <a:gd name="T59" fmla="*/ 0 h 451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3705"/>
              <a:gd name="T91" fmla="*/ 0 h 451"/>
              <a:gd name="T92" fmla="*/ 3705 w 3705"/>
              <a:gd name="T93" fmla="*/ 451 h 451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3705" h="451">
                <a:moveTo>
                  <a:pt x="0" y="451"/>
                </a:moveTo>
                <a:lnTo>
                  <a:pt x="615" y="451"/>
                </a:lnTo>
                <a:lnTo>
                  <a:pt x="615" y="161"/>
                </a:lnTo>
                <a:lnTo>
                  <a:pt x="690" y="161"/>
                </a:lnTo>
                <a:lnTo>
                  <a:pt x="690" y="440"/>
                </a:lnTo>
                <a:lnTo>
                  <a:pt x="993" y="440"/>
                </a:lnTo>
                <a:lnTo>
                  <a:pt x="993" y="161"/>
                </a:lnTo>
                <a:lnTo>
                  <a:pt x="1078" y="161"/>
                </a:lnTo>
                <a:lnTo>
                  <a:pt x="1078" y="376"/>
                </a:lnTo>
                <a:lnTo>
                  <a:pt x="1314" y="376"/>
                </a:lnTo>
                <a:lnTo>
                  <a:pt x="1314" y="118"/>
                </a:lnTo>
                <a:lnTo>
                  <a:pt x="1399" y="118"/>
                </a:lnTo>
                <a:lnTo>
                  <a:pt x="1399" y="365"/>
                </a:lnTo>
                <a:lnTo>
                  <a:pt x="1768" y="344"/>
                </a:lnTo>
                <a:lnTo>
                  <a:pt x="1919" y="333"/>
                </a:lnTo>
                <a:lnTo>
                  <a:pt x="1919" y="65"/>
                </a:lnTo>
                <a:lnTo>
                  <a:pt x="2013" y="65"/>
                </a:lnTo>
                <a:lnTo>
                  <a:pt x="2013" y="333"/>
                </a:lnTo>
                <a:lnTo>
                  <a:pt x="2420" y="311"/>
                </a:lnTo>
                <a:lnTo>
                  <a:pt x="2420" y="65"/>
                </a:lnTo>
                <a:lnTo>
                  <a:pt x="2514" y="65"/>
                </a:lnTo>
                <a:lnTo>
                  <a:pt x="2524" y="301"/>
                </a:lnTo>
                <a:lnTo>
                  <a:pt x="2750" y="301"/>
                </a:lnTo>
                <a:lnTo>
                  <a:pt x="2750" y="226"/>
                </a:lnTo>
                <a:lnTo>
                  <a:pt x="2845" y="226"/>
                </a:lnTo>
                <a:lnTo>
                  <a:pt x="2845" y="290"/>
                </a:lnTo>
                <a:lnTo>
                  <a:pt x="3147" y="258"/>
                </a:lnTo>
                <a:lnTo>
                  <a:pt x="3365" y="183"/>
                </a:lnTo>
                <a:lnTo>
                  <a:pt x="3554" y="107"/>
                </a:lnTo>
                <a:lnTo>
                  <a:pt x="3705" y="0"/>
                </a:lnTo>
              </a:path>
            </a:pathLst>
          </a:cu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grpSp>
        <p:nvGrpSpPr>
          <p:cNvPr id="4" name="Group 102"/>
          <p:cNvGrpSpPr>
            <a:grpSpLocks/>
          </p:cNvGrpSpPr>
          <p:nvPr/>
        </p:nvGrpSpPr>
        <p:grpSpPr bwMode="auto">
          <a:xfrm>
            <a:off x="1192213" y="3741738"/>
            <a:ext cx="6823075" cy="274637"/>
            <a:chOff x="1192213" y="3741738"/>
            <a:chExt cx="6823075" cy="274637"/>
          </a:xfrm>
        </p:grpSpPr>
        <p:sp>
          <p:nvSpPr>
            <p:cNvPr id="99357" name="Line 23"/>
            <p:cNvSpPr>
              <a:spLocks noChangeShapeType="1"/>
            </p:cNvSpPr>
            <p:nvPr/>
          </p:nvSpPr>
          <p:spPr bwMode="auto">
            <a:xfrm flipV="1">
              <a:off x="119221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58" name="Line 24"/>
            <p:cNvSpPr>
              <a:spLocks noChangeShapeType="1"/>
            </p:cNvSpPr>
            <p:nvPr/>
          </p:nvSpPr>
          <p:spPr bwMode="auto">
            <a:xfrm flipV="1">
              <a:off x="462121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59" name="Line 25"/>
            <p:cNvSpPr>
              <a:spLocks noChangeShapeType="1"/>
            </p:cNvSpPr>
            <p:nvPr/>
          </p:nvSpPr>
          <p:spPr bwMode="auto">
            <a:xfrm flipV="1">
              <a:off x="5175250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0" name="Line 26"/>
            <p:cNvSpPr>
              <a:spLocks noChangeShapeType="1"/>
            </p:cNvSpPr>
            <p:nvPr/>
          </p:nvSpPr>
          <p:spPr bwMode="auto">
            <a:xfrm flipV="1">
              <a:off x="5659438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1" name="Line 27"/>
            <p:cNvSpPr>
              <a:spLocks noChangeShapeType="1"/>
            </p:cNvSpPr>
            <p:nvPr/>
          </p:nvSpPr>
          <p:spPr bwMode="auto">
            <a:xfrm flipV="1">
              <a:off x="6664325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2" name="Line 28"/>
            <p:cNvSpPr>
              <a:spLocks noChangeShapeType="1"/>
            </p:cNvSpPr>
            <p:nvPr/>
          </p:nvSpPr>
          <p:spPr bwMode="auto">
            <a:xfrm flipV="1">
              <a:off x="8015288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3" name="Line 29"/>
            <p:cNvSpPr>
              <a:spLocks noChangeShapeType="1"/>
            </p:cNvSpPr>
            <p:nvPr/>
          </p:nvSpPr>
          <p:spPr bwMode="auto">
            <a:xfrm flipV="1">
              <a:off x="138271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4" name="Line 30"/>
            <p:cNvSpPr>
              <a:spLocks noChangeShapeType="1"/>
            </p:cNvSpPr>
            <p:nvPr/>
          </p:nvSpPr>
          <p:spPr bwMode="auto">
            <a:xfrm flipV="1">
              <a:off x="2681288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5" name="Line 31"/>
            <p:cNvSpPr>
              <a:spLocks noChangeShapeType="1"/>
            </p:cNvSpPr>
            <p:nvPr/>
          </p:nvSpPr>
          <p:spPr bwMode="auto">
            <a:xfrm flipV="1">
              <a:off x="25955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6" name="Line 32"/>
            <p:cNvSpPr>
              <a:spLocks noChangeShapeType="1"/>
            </p:cNvSpPr>
            <p:nvPr/>
          </p:nvSpPr>
          <p:spPr bwMode="auto">
            <a:xfrm flipV="1">
              <a:off x="27860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7" name="Line 33"/>
            <p:cNvSpPr>
              <a:spLocks noChangeShapeType="1"/>
            </p:cNvSpPr>
            <p:nvPr/>
          </p:nvSpPr>
          <p:spPr bwMode="auto">
            <a:xfrm flipV="1">
              <a:off x="3079750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8" name="Line 34"/>
            <p:cNvSpPr>
              <a:spLocks noChangeShapeType="1"/>
            </p:cNvSpPr>
            <p:nvPr/>
          </p:nvSpPr>
          <p:spPr bwMode="auto">
            <a:xfrm flipV="1">
              <a:off x="3270250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69" name="Line 35"/>
            <p:cNvSpPr>
              <a:spLocks noChangeShapeType="1"/>
            </p:cNvSpPr>
            <p:nvPr/>
          </p:nvSpPr>
          <p:spPr bwMode="auto">
            <a:xfrm flipV="1">
              <a:off x="3425825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0" name="Line 36"/>
            <p:cNvSpPr>
              <a:spLocks noChangeShapeType="1"/>
            </p:cNvSpPr>
            <p:nvPr/>
          </p:nvSpPr>
          <p:spPr bwMode="auto">
            <a:xfrm flipV="1">
              <a:off x="4187825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1" name="Line 37"/>
            <p:cNvSpPr>
              <a:spLocks noChangeShapeType="1"/>
            </p:cNvSpPr>
            <p:nvPr/>
          </p:nvSpPr>
          <p:spPr bwMode="auto">
            <a:xfrm flipV="1">
              <a:off x="1485900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2" name="Line 38"/>
            <p:cNvSpPr>
              <a:spLocks noChangeShapeType="1"/>
            </p:cNvSpPr>
            <p:nvPr/>
          </p:nvSpPr>
          <p:spPr bwMode="auto">
            <a:xfrm flipV="1">
              <a:off x="20748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3" name="Line 39"/>
            <p:cNvSpPr>
              <a:spLocks noChangeShapeType="1"/>
            </p:cNvSpPr>
            <p:nvPr/>
          </p:nvSpPr>
          <p:spPr bwMode="auto">
            <a:xfrm flipV="1">
              <a:off x="233521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4" name="Line 40"/>
            <p:cNvSpPr>
              <a:spLocks noChangeShapeType="1"/>
            </p:cNvSpPr>
            <p:nvPr/>
          </p:nvSpPr>
          <p:spPr bwMode="auto">
            <a:xfrm flipV="1">
              <a:off x="16938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5" name="Line 41"/>
            <p:cNvSpPr>
              <a:spLocks noChangeShapeType="1"/>
            </p:cNvSpPr>
            <p:nvPr/>
          </p:nvSpPr>
          <p:spPr bwMode="auto">
            <a:xfrm flipV="1">
              <a:off x="18843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  <p:sp>
          <p:nvSpPr>
            <p:cNvPr id="99376" name="Line 42"/>
            <p:cNvSpPr>
              <a:spLocks noChangeShapeType="1"/>
            </p:cNvSpPr>
            <p:nvPr/>
          </p:nvSpPr>
          <p:spPr bwMode="auto">
            <a:xfrm flipV="1">
              <a:off x="3738563" y="3741738"/>
              <a:ext cx="0" cy="274637"/>
            </a:xfrm>
            <a:prstGeom prst="line">
              <a:avLst/>
            </a:prstGeom>
            <a:noFill/>
            <a:ln w="44450">
              <a:solidFill>
                <a:schemeClr val="hlink"/>
              </a:solidFill>
              <a:miter lim="800000"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dirty="0">
                <a:solidFill>
                  <a:srgbClr val="302C24"/>
                </a:solidFill>
                <a:latin typeface="Book Antiqua"/>
              </a:endParaRPr>
            </a:p>
          </p:txBody>
        </p:sp>
      </p:grpSp>
      <p:sp>
        <p:nvSpPr>
          <p:cNvPr id="99349" name="Text Box 96"/>
          <p:cNvSpPr txBox="1">
            <a:spLocks noChangeArrowheads="1"/>
          </p:cNvSpPr>
          <p:nvPr/>
        </p:nvSpPr>
        <p:spPr bwMode="auto">
          <a:xfrm>
            <a:off x="1806575" y="1512888"/>
            <a:ext cx="2286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292934"/>
                </a:solidFill>
              </a:rPr>
              <a:t>Measures of Brain Volume</a:t>
            </a:r>
          </a:p>
        </p:txBody>
      </p:sp>
      <p:sp>
        <p:nvSpPr>
          <p:cNvPr id="99350" name="Line 97"/>
          <p:cNvSpPr>
            <a:spLocks noChangeShapeType="1"/>
          </p:cNvSpPr>
          <p:nvPr/>
        </p:nvSpPr>
        <p:spPr bwMode="auto">
          <a:xfrm>
            <a:off x="1471613" y="1657350"/>
            <a:ext cx="37782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0" tIns="137160" rIns="274320" bIns="137160" anchor="ctr">
            <a:spAutoFit/>
          </a:bodyPr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51" name="Text Box 99"/>
          <p:cNvSpPr txBox="1">
            <a:spLocks noChangeArrowheads="1"/>
          </p:cNvSpPr>
          <p:nvPr/>
        </p:nvSpPr>
        <p:spPr bwMode="auto">
          <a:xfrm>
            <a:off x="1806575" y="1724025"/>
            <a:ext cx="2286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292934"/>
                </a:solidFill>
              </a:rPr>
              <a:t>Relapses and Impairment</a:t>
            </a:r>
          </a:p>
        </p:txBody>
      </p:sp>
      <p:sp>
        <p:nvSpPr>
          <p:cNvPr id="99352" name="Line 100"/>
          <p:cNvSpPr>
            <a:spLocks noChangeShapeType="1"/>
          </p:cNvSpPr>
          <p:nvPr/>
        </p:nvSpPr>
        <p:spPr bwMode="auto">
          <a:xfrm>
            <a:off x="1471613" y="1866900"/>
            <a:ext cx="377825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0" tIns="137160" rIns="274320" bIns="137160" anchor="ctr">
            <a:spAutoFit/>
          </a:bodyPr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53" name="Text Box 101"/>
          <p:cNvSpPr txBox="1">
            <a:spLocks noChangeArrowheads="1"/>
          </p:cNvSpPr>
          <p:nvPr/>
        </p:nvSpPr>
        <p:spPr bwMode="auto">
          <a:xfrm>
            <a:off x="1806575" y="1935163"/>
            <a:ext cx="2235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AC6416"/>
                </a:solidFill>
              </a:rPr>
              <a:t>MRI Burden of Disease</a:t>
            </a:r>
            <a:endParaRPr lang="en-US" sz="1200" dirty="0">
              <a:solidFill>
                <a:srgbClr val="302C24"/>
              </a:solidFill>
            </a:endParaRPr>
          </a:p>
        </p:txBody>
      </p:sp>
      <p:sp>
        <p:nvSpPr>
          <p:cNvPr id="99354" name="Line 102"/>
          <p:cNvSpPr>
            <a:spLocks noChangeShapeType="1"/>
          </p:cNvSpPr>
          <p:nvPr/>
        </p:nvSpPr>
        <p:spPr bwMode="auto">
          <a:xfrm>
            <a:off x="1471613" y="2074863"/>
            <a:ext cx="377825" cy="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274320" tIns="137160" rIns="274320" bIns="137160" anchor="ctr">
            <a:spAutoFit/>
          </a:bodyPr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55" name="Line 26"/>
          <p:cNvSpPr>
            <a:spLocks noChangeShapeType="1"/>
          </p:cNvSpPr>
          <p:nvPr/>
        </p:nvSpPr>
        <p:spPr bwMode="auto">
          <a:xfrm rot="5400000" flipV="1">
            <a:off x="1608932" y="4026694"/>
            <a:ext cx="0" cy="274637"/>
          </a:xfrm>
          <a:prstGeom prst="line">
            <a:avLst/>
          </a:prstGeom>
          <a:noFill/>
          <a:ln w="44450">
            <a:solidFill>
              <a:schemeClr val="hlink"/>
            </a:solidFill>
            <a:miter lim="800000"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 dirty="0">
              <a:solidFill>
                <a:srgbClr val="302C24"/>
              </a:solidFill>
              <a:latin typeface="Book Antiqua"/>
            </a:endParaRPr>
          </a:p>
        </p:txBody>
      </p:sp>
      <p:sp>
        <p:nvSpPr>
          <p:cNvPr id="99356" name="Text Box 104"/>
          <p:cNvSpPr txBox="1">
            <a:spLocks noChangeArrowheads="1"/>
          </p:cNvSpPr>
          <p:nvPr/>
        </p:nvSpPr>
        <p:spPr bwMode="auto">
          <a:xfrm>
            <a:off x="1806575" y="4033838"/>
            <a:ext cx="2235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F27B0E"/>
                </a:solidFill>
              </a:rPr>
              <a:t>MRI Activity</a:t>
            </a:r>
            <a:endParaRPr lang="en-US" sz="1200" dirty="0">
              <a:solidFill>
                <a:srgbClr val="302C2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9438" y="1128057"/>
            <a:ext cx="4451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02C24"/>
                </a:solidFill>
                <a:latin typeface="Arial Narrow" panose="020B0606020202030204" pitchFamily="34" charset="0"/>
              </a:rPr>
              <a:t>20% of RRMS convert to progressive form in 10yrs</a:t>
            </a:r>
          </a:p>
        </p:txBody>
      </p:sp>
    </p:spTree>
    <p:extLst>
      <p:ext uri="{BB962C8B-B14F-4D97-AF65-F5344CB8AC3E}">
        <p14:creationId xmlns:p14="http://schemas.microsoft.com/office/powerpoint/2010/main" val="1318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54" grpId="0"/>
      <p:bldP spid="12355" grpId="0"/>
      <p:bldP spid="12356" grpId="0"/>
      <p:bldP spid="12360" grpId="0" animBg="1"/>
      <p:bldP spid="12361" grpId="0" animBg="1"/>
      <p:bldP spid="1236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27161</TotalTime>
  <Words>3702</Words>
  <Application>Microsoft Office PowerPoint</Application>
  <PresentationFormat>On-screen Show (4:3)</PresentationFormat>
  <Paragraphs>591</Paragraphs>
  <Slides>51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Arial Narrow</vt:lpstr>
      <vt:lpstr>Book Antiqua</vt:lpstr>
      <vt:lpstr>Calibri</vt:lpstr>
      <vt:lpstr>Georgia</vt:lpstr>
      <vt:lpstr>Monotype Sorts</vt:lpstr>
      <vt:lpstr>Times</vt:lpstr>
      <vt:lpstr>Times New Roman</vt:lpstr>
      <vt:lpstr>Wingdings</vt:lpstr>
      <vt:lpstr>Clarity</vt:lpstr>
      <vt:lpstr>Image</vt:lpstr>
      <vt:lpstr>SPW 11.0 Graph</vt:lpstr>
      <vt:lpstr>Acrobat Document</vt:lpstr>
      <vt:lpstr>New TRENDS IN Multiple Sclerosis Epidemiology Global Burden of Disease Brain Summit Auckland, New Zealand</vt:lpstr>
      <vt:lpstr>Disclosures </vt:lpstr>
      <vt:lpstr>Learning Objectives</vt:lpstr>
      <vt:lpstr>Founding Officers  AAN Section of  Neuroepidemiology (1967-1971) </vt:lpstr>
      <vt:lpstr>New Trends in Multiple Sclerosis Epidemiology</vt:lpstr>
      <vt:lpstr>Multiple Sclerosis</vt:lpstr>
      <vt:lpstr>Diagnostic Criteria for MS:  2017 Revisions to McDonald Criteria</vt:lpstr>
      <vt:lpstr>MRI and MS</vt:lpstr>
      <vt:lpstr>MS Disease Progression</vt:lpstr>
      <vt:lpstr>MS Phenotypes Lublin, Neurology 2014</vt:lpstr>
      <vt:lpstr>Myelocortical MS Trapp, Lancet 2018</vt:lpstr>
      <vt:lpstr>MS Mortality and Changing Age Distribution (Rotstein, Neurology 2018; Marrie, Neurology 2010)</vt:lpstr>
      <vt:lpstr>MS Prevalence in New Zealand 1968-2001 vs. 2006 Alla S, Neuroepidemiology 2014</vt:lpstr>
      <vt:lpstr>GW MS Cohort: Average Annual MS Incidence Rates Wallin, Brain 2012; Duessing, Mil Med 2012</vt:lpstr>
      <vt:lpstr>Incidence of MS in Kaiser Permanente Southern California Langer-Gould, Neurology 2013</vt:lpstr>
      <vt:lpstr> US MS Prevalence Workgroup Mission (National MS Society):  </vt:lpstr>
      <vt:lpstr>Options for case finding &amp; data acquisition</vt:lpstr>
      <vt:lpstr>MS Prevalence Group Case Finding Algorithm Culpepper, Neurology in press</vt:lpstr>
      <vt:lpstr>MS Prevalence in the United States Wallin, Neurology in press</vt:lpstr>
      <vt:lpstr>Time to EDSS 6 from first symptoms onset of MS </vt:lpstr>
      <vt:lpstr>Clinical Progression of MS in the DMT-era Manouchehrinia, MS Journal 2017</vt:lpstr>
      <vt:lpstr>Global Burden of Disease 2016  Approach to MS Morbidity and Mortality  </vt:lpstr>
      <vt:lpstr>Global Burden of Neurological Disorders 1990-2015 (GBD Neuro Disease Collaborators, Lancet Neurol 2017)</vt:lpstr>
      <vt:lpstr>Global Burden of Multiple Sclerosis  (GBD 2016, Lancet Neurol in press)</vt:lpstr>
      <vt:lpstr>MS Morbidity &amp; Mortality-GBD 2016</vt:lpstr>
      <vt:lpstr>Risk Factors for MS Onset</vt:lpstr>
      <vt:lpstr>Candidate Genes in MS  (adapted from Baranzini SE, Oksenberg JR. Trends Genet  2017, Boullerne  A, et al. ASN Neurol 2015)</vt:lpstr>
      <vt:lpstr>Genetic Susceptibility and MS</vt:lpstr>
      <vt:lpstr>Female Sex and Risk for MS</vt:lpstr>
      <vt:lpstr>Migration and MS Morbidity in Australia</vt:lpstr>
      <vt:lpstr>Viruses &amp; Endogenous Retroviruses in MS (Mentis A, et al. Acta Neurol Scand 2017)</vt:lpstr>
      <vt:lpstr>Cortical Pathology and Leptomeningeal Inflammation in MS</vt:lpstr>
      <vt:lpstr>Smoking and risk for MS onset (Handel, PLoS One, 2012)</vt:lpstr>
      <vt:lpstr>Obesity &amp; MS Risk for Onset</vt:lpstr>
      <vt:lpstr>Interaction among adolescent obesity, carriage of HLA-DRB1*15 (Hedstrom, Neurology 2014)</vt:lpstr>
      <vt:lpstr>Vitamin D &amp; MS Risk </vt:lpstr>
      <vt:lpstr>MS Sunshine Study-KP Southern California Langer-Gould , Nutrients 2018</vt:lpstr>
      <vt:lpstr>Vitamin D and MS Onset </vt:lpstr>
      <vt:lpstr>New Trends in MS Epidemiology Conclusions</vt:lpstr>
      <vt:lpstr>US Department of Veterans Affairs Multiple Sclerosis Centers of Excellence</vt:lpstr>
      <vt:lpstr>Multiple Sclerosis Centers of Excellence</vt:lpstr>
      <vt:lpstr>PowerPoint Presentation</vt:lpstr>
      <vt:lpstr>Veterans Health Administration  Directive 1011.06: MS System of Care</vt:lpstr>
      <vt:lpstr>Clinical Care</vt:lpstr>
      <vt:lpstr>Telehealth Clinical Options</vt:lpstr>
      <vt:lpstr>MS Home Telerehabilitation Project</vt:lpstr>
      <vt:lpstr> Informatics &amp; Epidemiology MS Surveillance Registry (https://vaww.mssr.registries.aac.va.gov)</vt:lpstr>
      <vt:lpstr>Research &amp; Development</vt:lpstr>
      <vt:lpstr>Education &amp; Training</vt:lpstr>
      <vt:lpstr>MS Prevalence Workgroup (NMSS)</vt:lpstr>
      <vt:lpstr>Neuroepidemiology Research Collaborators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Mitch Wallin</dc:creator>
  <cp:lastModifiedBy>Emily Smith</cp:lastModifiedBy>
  <cp:revision>279</cp:revision>
  <cp:lastPrinted>2016-03-14T18:09:23Z</cp:lastPrinted>
  <dcterms:created xsi:type="dcterms:W3CDTF">2015-12-05T01:22:27Z</dcterms:created>
  <dcterms:modified xsi:type="dcterms:W3CDTF">2019-01-14T21:06:36Z</dcterms:modified>
</cp:coreProperties>
</file>